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363636"/>
        </a:solidFill>
        <a:effectLst/>
        <a:uFillTx/>
        <a:latin typeface="Proxima Nova"/>
        <a:ea typeface="Proxima Nova"/>
        <a:cs typeface="Proxima Nova"/>
        <a:sym typeface="Proxima Nova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363636"/>
        </a:solidFill>
        <a:effectLst/>
        <a:uFillTx/>
        <a:latin typeface="Proxima Nova"/>
        <a:ea typeface="Proxima Nova"/>
        <a:cs typeface="Proxima Nova"/>
        <a:sym typeface="Proxima Nova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363636"/>
        </a:solidFill>
        <a:effectLst/>
        <a:uFillTx/>
        <a:latin typeface="Proxima Nova"/>
        <a:ea typeface="Proxima Nova"/>
        <a:cs typeface="Proxima Nova"/>
        <a:sym typeface="Proxima Nova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363636"/>
        </a:solidFill>
        <a:effectLst/>
        <a:uFillTx/>
        <a:latin typeface="Proxima Nova"/>
        <a:ea typeface="Proxima Nova"/>
        <a:cs typeface="Proxima Nova"/>
        <a:sym typeface="Proxima Nova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363636"/>
        </a:solidFill>
        <a:effectLst/>
        <a:uFillTx/>
        <a:latin typeface="Proxima Nova"/>
        <a:ea typeface="Proxima Nova"/>
        <a:cs typeface="Proxima Nova"/>
        <a:sym typeface="Proxima Nova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363636"/>
        </a:solidFill>
        <a:effectLst/>
        <a:uFillTx/>
        <a:latin typeface="Proxima Nova"/>
        <a:ea typeface="Proxima Nova"/>
        <a:cs typeface="Proxima Nova"/>
        <a:sym typeface="Proxima Nova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363636"/>
        </a:solidFill>
        <a:effectLst/>
        <a:uFillTx/>
        <a:latin typeface="Proxima Nova"/>
        <a:ea typeface="Proxima Nova"/>
        <a:cs typeface="Proxima Nova"/>
        <a:sym typeface="Proxima Nova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363636"/>
        </a:solidFill>
        <a:effectLst/>
        <a:uFillTx/>
        <a:latin typeface="Proxima Nova"/>
        <a:ea typeface="Proxima Nova"/>
        <a:cs typeface="Proxima Nova"/>
        <a:sym typeface="Proxima Nova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363636"/>
        </a:solidFill>
        <a:effectLst/>
        <a:uFillTx/>
        <a:latin typeface="Proxima Nova"/>
        <a:ea typeface="Proxima Nova"/>
        <a:cs typeface="Proxima Nova"/>
        <a:sym typeface="Proxima Nova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1763" autoAdjust="0"/>
  </p:normalViewPr>
  <p:slideViewPr>
    <p:cSldViewPr snapToGrid="0" snapToObjects="1">
      <p:cViewPr>
        <p:scale>
          <a:sx n="72" d="100"/>
          <a:sy n="72" d="100"/>
        </p:scale>
        <p:origin x="-1448" y="-216"/>
      </p:cViewPr>
      <p:guideLst>
        <p:guide orient="horz" pos="3072"/>
        <p:guide pos="409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notesMaster" Target="notesMasters/notesMaster1.xml"/><Relationship Id="rId51" Type="http://schemas.openxmlformats.org/officeDocument/2006/relationships/printerSettings" Target="printerSettings/printerSettings1.bin"/><Relationship Id="rId52" Type="http://schemas.openxmlformats.org/officeDocument/2006/relationships/presProps" Target="presProps.xml"/><Relationship Id="rId53" Type="http://schemas.openxmlformats.org/officeDocument/2006/relationships/viewProps" Target="viewProps.xml"/><Relationship Id="rId54" Type="http://schemas.openxmlformats.org/officeDocument/2006/relationships/theme" Target="theme/theme1.xml"/><Relationship Id="rId55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5" name="Shape 135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92624582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0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0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0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0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0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0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0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0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0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re et sous-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2578099" y="2447924"/>
            <a:ext cx="7848602" cy="2476501"/>
          </a:xfrm>
          <a:prstGeom prst="rect">
            <a:avLst/>
          </a:prstGeom>
        </p:spPr>
        <p:txBody>
          <a:bodyPr lIns="38100" tIns="38100" rIns="38100" bIns="38100"/>
          <a:lstStyle>
            <a:lvl1pPr defTabSz="584200"/>
          </a:lstStyle>
          <a:p>
            <a:r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/>
          </p:nvPr>
        </p:nvSpPr>
        <p:spPr>
          <a:xfrm>
            <a:off x="2578099" y="4991100"/>
            <a:ext cx="7848602" cy="847725"/>
          </a:xfrm>
          <a:prstGeom prst="rect">
            <a:avLst/>
          </a:prstGeom>
        </p:spPr>
        <p:txBody>
          <a:bodyPr lIns="38100" tIns="38100" rIns="38100" bIns="38100"/>
          <a:lstStyle>
            <a:lvl1pPr defTabSz="584200"/>
            <a:lvl2pPr defTabSz="584200"/>
            <a:lvl3pPr defTabSz="584200"/>
            <a:lvl4pPr defTabSz="584200"/>
            <a:lvl5pPr defTabSz="584200"/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xfrm>
            <a:off x="6340208" y="8158162"/>
            <a:ext cx="314859" cy="317501"/>
          </a:xfrm>
          <a:prstGeom prst="rect">
            <a:avLst/>
          </a:prstGeom>
        </p:spPr>
        <p:txBody>
          <a:bodyPr lIns="38100" tIns="38100" rIns="38100" bIns="38100"/>
          <a:lstStyle>
            <a:lvl1pPr defTabSz="584200"/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/>
          </p:cNvSpPr>
          <p:nvPr>
            <p:ph type="body" sz="quarter" idx="13"/>
          </p:nvPr>
        </p:nvSpPr>
        <p:spPr>
          <a:xfrm>
            <a:off x="2578099" y="5991225"/>
            <a:ext cx="7848602" cy="406400"/>
          </a:xfrm>
          <a:prstGeom prst="rect">
            <a:avLst/>
          </a:prstGeom>
        </p:spPr>
        <p:txBody>
          <a:bodyPr lIns="38100" tIns="38100" rIns="38100" bIns="38100">
            <a:spAutoFit/>
          </a:bodyPr>
          <a:lstStyle>
            <a:lvl1pPr defTabSz="584200">
              <a:defRPr sz="2200"/>
            </a:lvl1pPr>
          </a:lstStyle>
          <a:p>
            <a:r>
              <a:t>-Gilles Allain</a:t>
            </a:r>
          </a:p>
        </p:txBody>
      </p:sp>
      <p:sp>
        <p:nvSpPr>
          <p:cNvPr id="94" name="Shape 94"/>
          <p:cNvSpPr>
            <a:spLocks noGrp="1"/>
          </p:cNvSpPr>
          <p:nvPr>
            <p:ph type="body" sz="quarter" idx="14"/>
          </p:nvPr>
        </p:nvSpPr>
        <p:spPr>
          <a:xfrm>
            <a:off x="2578099" y="4365625"/>
            <a:ext cx="7848602" cy="622301"/>
          </a:xfrm>
          <a:prstGeom prst="rect">
            <a:avLst/>
          </a:prstGeom>
        </p:spPr>
        <p:txBody>
          <a:bodyPr lIns="38100" tIns="38100" rIns="38100" bIns="38100" anchor="ctr">
            <a:spAutoFit/>
          </a:bodyPr>
          <a:lstStyle>
            <a:lvl1pPr defTabSz="584200">
              <a:defRPr sz="3600"/>
            </a:lvl1pPr>
          </a:lstStyle>
          <a:p>
            <a:r>
              <a:t>« Saisissez une citation ici. » </a:t>
            </a:r>
          </a:p>
        </p:txBody>
      </p:sp>
      <p:sp>
        <p:nvSpPr>
          <p:cNvPr id="95" name="Shape 95"/>
          <p:cNvSpPr>
            <a:spLocks noGrp="1"/>
          </p:cNvSpPr>
          <p:nvPr>
            <p:ph type="sldNum" sz="quarter" idx="2"/>
          </p:nvPr>
        </p:nvSpPr>
        <p:spPr>
          <a:xfrm>
            <a:off x="6340208" y="8158162"/>
            <a:ext cx="314859" cy="317501"/>
          </a:xfrm>
          <a:prstGeom prst="rect">
            <a:avLst/>
          </a:prstGeom>
        </p:spPr>
        <p:txBody>
          <a:bodyPr lIns="38100" tIns="38100" rIns="38100" bIns="38100"/>
          <a:lstStyle>
            <a:lvl1pPr defTabSz="584200"/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/>
          </p:cNvSpPr>
          <p:nvPr>
            <p:ph type="pic" idx="13"/>
          </p:nvPr>
        </p:nvSpPr>
        <p:spPr>
          <a:xfrm>
            <a:off x="1625599" y="1219199"/>
            <a:ext cx="9753602" cy="73152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03" name="Shape 103"/>
          <p:cNvSpPr>
            <a:spLocks noGrp="1"/>
          </p:cNvSpPr>
          <p:nvPr>
            <p:ph type="sldNum" sz="quarter" idx="2"/>
          </p:nvPr>
        </p:nvSpPr>
        <p:spPr>
          <a:xfrm>
            <a:off x="6340208" y="8158162"/>
            <a:ext cx="314859" cy="317501"/>
          </a:xfrm>
          <a:prstGeom prst="rect">
            <a:avLst/>
          </a:prstGeom>
        </p:spPr>
        <p:txBody>
          <a:bodyPr lIns="38100" tIns="38100" rIns="38100" bIns="38100"/>
          <a:lstStyle>
            <a:lvl1pPr defTabSz="584200"/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Vie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/>
          </p:cNvSpPr>
          <p:nvPr>
            <p:ph type="sldNum" sz="quarter" idx="2"/>
          </p:nvPr>
        </p:nvSpPr>
        <p:spPr>
          <a:xfrm>
            <a:off x="6340208" y="8158162"/>
            <a:ext cx="314859" cy="317501"/>
          </a:xfrm>
          <a:prstGeom prst="rect">
            <a:avLst/>
          </a:prstGeom>
        </p:spPr>
        <p:txBody>
          <a:bodyPr lIns="38100" tIns="38100" rIns="38100" bIns="38100"/>
          <a:lstStyle>
            <a:lvl1pPr defTabSz="584200"/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18" name="Shape 11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9" name="Shape 11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>
            <a:spLocks noGrp="1"/>
          </p:cNvSpPr>
          <p:nvPr>
            <p:ph type="title"/>
          </p:nvPr>
        </p:nvSpPr>
        <p:spPr>
          <a:xfrm>
            <a:off x="900853" y="1727199"/>
            <a:ext cx="11203094" cy="1219201"/>
          </a:xfrm>
          <a:prstGeom prst="rect">
            <a:avLst/>
          </a:prstGeom>
        </p:spPr>
        <p:txBody>
          <a:bodyPr anchor="ctr"/>
          <a:lstStyle/>
          <a:p>
            <a:r>
              <a:t>Title Text</a:t>
            </a:r>
          </a:p>
        </p:txBody>
      </p:sp>
      <p:sp>
        <p:nvSpPr>
          <p:cNvPr id="127" name="Shape 127"/>
          <p:cNvSpPr>
            <a:spLocks noGrp="1"/>
          </p:cNvSpPr>
          <p:nvPr>
            <p:ph type="body" idx="1"/>
          </p:nvPr>
        </p:nvSpPr>
        <p:spPr>
          <a:xfrm>
            <a:off x="900853" y="2946399"/>
            <a:ext cx="11203094" cy="4910668"/>
          </a:xfrm>
          <a:prstGeom prst="rect">
            <a:avLst/>
          </a:prstGeom>
        </p:spPr>
        <p:txBody>
          <a:bodyPr anchor="ctr"/>
          <a:lstStyle>
            <a:lvl1pPr marL="439615" indent="-439615" algn="l">
              <a:spcBef>
                <a:spcPts val="4100"/>
              </a:spcBef>
              <a:buSzPct val="75000"/>
              <a:buChar char="•"/>
              <a:defRPr sz="3600"/>
            </a:lvl1pPr>
            <a:lvl2pPr marL="1074615" indent="-439615" algn="l">
              <a:spcBef>
                <a:spcPts val="4100"/>
              </a:spcBef>
              <a:buSzPct val="75000"/>
              <a:buChar char="•"/>
              <a:defRPr sz="3600"/>
            </a:lvl2pPr>
            <a:lvl3pPr marL="1709615" indent="-439615" algn="l">
              <a:spcBef>
                <a:spcPts val="4100"/>
              </a:spcBef>
              <a:buSzPct val="75000"/>
              <a:buChar char="•"/>
              <a:defRPr sz="3600"/>
            </a:lvl3pPr>
            <a:lvl4pPr marL="2344615" indent="-439615" algn="l">
              <a:spcBef>
                <a:spcPts val="4100"/>
              </a:spcBef>
              <a:buSzPct val="75000"/>
              <a:buChar char="•"/>
              <a:defRPr sz="3600"/>
            </a:lvl4pPr>
            <a:lvl5pPr marL="2979615" indent="-439615" algn="l">
              <a:spcBef>
                <a:spcPts val="4100"/>
              </a:spcBef>
              <a:buSzPct val="75000"/>
              <a:buChar char="•"/>
              <a:defRPr sz="3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8" name="Shape 12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/>
          </p:cNvSpPr>
          <p:nvPr>
            <p:ph type="pic" sz="half" idx="13"/>
          </p:nvPr>
        </p:nvSpPr>
        <p:spPr>
          <a:xfrm>
            <a:off x="2830512" y="1695449"/>
            <a:ext cx="7334251" cy="443865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1" name="Shape 21"/>
          <p:cNvSpPr>
            <a:spLocks noGrp="1"/>
          </p:cNvSpPr>
          <p:nvPr>
            <p:ph type="title"/>
          </p:nvPr>
        </p:nvSpPr>
        <p:spPr>
          <a:xfrm>
            <a:off x="2578099" y="6257925"/>
            <a:ext cx="7848602" cy="1066801"/>
          </a:xfrm>
          <a:prstGeom prst="rect">
            <a:avLst/>
          </a:prstGeom>
        </p:spPr>
        <p:txBody>
          <a:bodyPr lIns="38100" tIns="38100" rIns="38100" bIns="38100"/>
          <a:lstStyle>
            <a:lvl1pPr defTabSz="584200"/>
          </a:lstStyle>
          <a:p>
            <a:r>
              <a:t>Title Text</a:t>
            </a:r>
          </a:p>
        </p:txBody>
      </p:sp>
      <p:sp>
        <p:nvSpPr>
          <p:cNvPr id="22" name="Shape 22"/>
          <p:cNvSpPr>
            <a:spLocks noGrp="1"/>
          </p:cNvSpPr>
          <p:nvPr>
            <p:ph type="body" sz="quarter" idx="1"/>
          </p:nvPr>
        </p:nvSpPr>
        <p:spPr>
          <a:xfrm>
            <a:off x="2578099" y="7362825"/>
            <a:ext cx="7848602" cy="847725"/>
          </a:xfrm>
          <a:prstGeom prst="rect">
            <a:avLst/>
          </a:prstGeom>
        </p:spPr>
        <p:txBody>
          <a:bodyPr lIns="38100" tIns="38100" rIns="38100" bIns="38100"/>
          <a:lstStyle>
            <a:lvl1pPr defTabSz="584200"/>
            <a:lvl2pPr defTabSz="584200"/>
            <a:lvl3pPr defTabSz="584200"/>
            <a:lvl4pPr defTabSz="584200"/>
            <a:lvl5pPr defTabSz="584200"/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hape 23"/>
          <p:cNvSpPr>
            <a:spLocks noGrp="1"/>
          </p:cNvSpPr>
          <p:nvPr>
            <p:ph type="sldNum" sz="quarter" idx="2"/>
          </p:nvPr>
        </p:nvSpPr>
        <p:spPr>
          <a:xfrm>
            <a:off x="6340208" y="8153400"/>
            <a:ext cx="314859" cy="317500"/>
          </a:xfrm>
          <a:prstGeom prst="rect">
            <a:avLst/>
          </a:prstGeom>
        </p:spPr>
        <p:txBody>
          <a:bodyPr lIns="38100" tIns="38100" rIns="38100" bIns="38100"/>
          <a:lstStyle>
            <a:lvl1pPr defTabSz="584200"/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re - Centr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>
            <a:spLocks noGrp="1"/>
          </p:cNvSpPr>
          <p:nvPr>
            <p:ph type="title"/>
          </p:nvPr>
        </p:nvSpPr>
        <p:spPr>
          <a:xfrm>
            <a:off x="2578099" y="3638550"/>
            <a:ext cx="7848602" cy="2476501"/>
          </a:xfrm>
          <a:prstGeom prst="rect">
            <a:avLst/>
          </a:prstGeom>
        </p:spPr>
        <p:txBody>
          <a:bodyPr lIns="38100" tIns="38100" rIns="38100" bIns="38100" anchor="ctr"/>
          <a:lstStyle>
            <a:lvl1pPr defTabSz="584200"/>
          </a:lstStyle>
          <a:p>
            <a:r>
              <a:t>Title Text</a:t>
            </a:r>
          </a:p>
        </p:txBody>
      </p:sp>
      <p:sp>
        <p:nvSpPr>
          <p:cNvPr id="31" name="Shape 31"/>
          <p:cNvSpPr>
            <a:spLocks noGrp="1"/>
          </p:cNvSpPr>
          <p:nvPr>
            <p:ph type="sldNum" sz="quarter" idx="2"/>
          </p:nvPr>
        </p:nvSpPr>
        <p:spPr>
          <a:xfrm>
            <a:off x="6340208" y="8158162"/>
            <a:ext cx="314859" cy="317501"/>
          </a:xfrm>
          <a:prstGeom prst="rect">
            <a:avLst/>
          </a:prstGeom>
        </p:spPr>
        <p:txBody>
          <a:bodyPr lIns="38100" tIns="38100" rIns="38100" bIns="38100"/>
          <a:lstStyle>
            <a:lvl1pPr defTabSz="584200"/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>
            <a:spLocks noGrp="1"/>
          </p:cNvSpPr>
          <p:nvPr>
            <p:ph type="pic" sz="quarter" idx="13"/>
          </p:nvPr>
        </p:nvSpPr>
        <p:spPr>
          <a:xfrm>
            <a:off x="6664325" y="1695449"/>
            <a:ext cx="4000501" cy="617220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9" name="Shape 39"/>
          <p:cNvSpPr>
            <a:spLocks noGrp="1"/>
          </p:cNvSpPr>
          <p:nvPr>
            <p:ph type="title"/>
          </p:nvPr>
        </p:nvSpPr>
        <p:spPr>
          <a:xfrm>
            <a:off x="2339974" y="1695449"/>
            <a:ext cx="4000502" cy="2990851"/>
          </a:xfrm>
          <a:prstGeom prst="rect">
            <a:avLst/>
          </a:prstGeom>
        </p:spPr>
        <p:txBody>
          <a:bodyPr lIns="38100" tIns="38100" rIns="38100" bIns="38100"/>
          <a:lstStyle>
            <a:lvl1pPr defTabSz="584200">
              <a:defRPr sz="5800"/>
            </a:lvl1pPr>
          </a:lstStyle>
          <a:p>
            <a:r>
              <a:t>Title Text</a:t>
            </a:r>
          </a:p>
        </p:txBody>
      </p:sp>
      <p:sp>
        <p:nvSpPr>
          <p:cNvPr id="40" name="Shape 40"/>
          <p:cNvSpPr>
            <a:spLocks noGrp="1"/>
          </p:cNvSpPr>
          <p:nvPr>
            <p:ph type="body" sz="quarter" idx="1"/>
          </p:nvPr>
        </p:nvSpPr>
        <p:spPr>
          <a:xfrm>
            <a:off x="2339974" y="4791075"/>
            <a:ext cx="4000502" cy="3076576"/>
          </a:xfrm>
          <a:prstGeom prst="rect">
            <a:avLst/>
          </a:prstGeom>
        </p:spPr>
        <p:txBody>
          <a:bodyPr lIns="38100" tIns="38100" rIns="38100" bIns="38100"/>
          <a:lstStyle>
            <a:lvl1pPr defTabSz="584200"/>
            <a:lvl2pPr defTabSz="584200"/>
            <a:lvl3pPr defTabSz="584200"/>
            <a:lvl4pPr defTabSz="584200"/>
            <a:lvl5pPr defTabSz="584200"/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hape 41"/>
          <p:cNvSpPr>
            <a:spLocks noGrp="1"/>
          </p:cNvSpPr>
          <p:nvPr>
            <p:ph type="sldNum" sz="quarter" idx="2"/>
          </p:nvPr>
        </p:nvSpPr>
        <p:spPr>
          <a:xfrm>
            <a:off x="6340208" y="8158162"/>
            <a:ext cx="314859" cy="317501"/>
          </a:xfrm>
          <a:prstGeom prst="rect">
            <a:avLst/>
          </a:prstGeom>
        </p:spPr>
        <p:txBody>
          <a:bodyPr lIns="38100" tIns="38100" rIns="38100" bIns="38100"/>
          <a:lstStyle>
            <a:lvl1pPr defTabSz="584200"/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re - Ha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/>
          </p:cNvSpPr>
          <p:nvPr>
            <p:ph type="title"/>
          </p:nvPr>
        </p:nvSpPr>
        <p:spPr>
          <a:xfrm>
            <a:off x="2339974" y="1552574"/>
            <a:ext cx="8324852" cy="1619251"/>
          </a:xfrm>
          <a:prstGeom prst="rect">
            <a:avLst/>
          </a:prstGeom>
        </p:spPr>
        <p:txBody>
          <a:bodyPr lIns="38100" tIns="38100" rIns="38100" bIns="38100" anchor="ctr"/>
          <a:lstStyle>
            <a:lvl1pPr defTabSz="584200"/>
          </a:lstStyle>
          <a:p>
            <a:r>
              <a:t>Title Text</a:t>
            </a:r>
          </a:p>
        </p:txBody>
      </p:sp>
      <p:sp>
        <p:nvSpPr>
          <p:cNvPr id="49" name="Shape 49"/>
          <p:cNvSpPr>
            <a:spLocks noGrp="1"/>
          </p:cNvSpPr>
          <p:nvPr>
            <p:ph type="sldNum" sz="quarter" idx="2"/>
          </p:nvPr>
        </p:nvSpPr>
        <p:spPr>
          <a:xfrm>
            <a:off x="6340208" y="8158162"/>
            <a:ext cx="314859" cy="317501"/>
          </a:xfrm>
          <a:prstGeom prst="rect">
            <a:avLst/>
          </a:prstGeom>
        </p:spPr>
        <p:txBody>
          <a:bodyPr lIns="38100" tIns="38100" rIns="38100" bIns="38100"/>
          <a:lstStyle>
            <a:lvl1pPr defTabSz="584200"/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re et pu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title"/>
          </p:nvPr>
        </p:nvSpPr>
        <p:spPr>
          <a:xfrm>
            <a:off x="2339974" y="1552574"/>
            <a:ext cx="8324852" cy="1619251"/>
          </a:xfrm>
          <a:prstGeom prst="rect">
            <a:avLst/>
          </a:prstGeom>
        </p:spPr>
        <p:txBody>
          <a:bodyPr lIns="38100" tIns="38100" rIns="38100" bIns="38100" anchor="ctr"/>
          <a:lstStyle>
            <a:lvl1pPr defTabSz="584200"/>
          </a:lstStyle>
          <a:p>
            <a:r>
              <a:t>Title Text</a:t>
            </a:r>
          </a:p>
        </p:txBody>
      </p:sp>
      <p:sp>
        <p:nvSpPr>
          <p:cNvPr id="57" name="Shape 57"/>
          <p:cNvSpPr>
            <a:spLocks noGrp="1"/>
          </p:cNvSpPr>
          <p:nvPr>
            <p:ph type="body" sz="half" idx="1"/>
          </p:nvPr>
        </p:nvSpPr>
        <p:spPr>
          <a:xfrm>
            <a:off x="2339974" y="3171825"/>
            <a:ext cx="8324852" cy="4714876"/>
          </a:xfrm>
          <a:prstGeom prst="rect">
            <a:avLst/>
          </a:prstGeom>
        </p:spPr>
        <p:txBody>
          <a:bodyPr lIns="38100" tIns="38100" rIns="38100" bIns="38100" anchor="ctr"/>
          <a:lstStyle>
            <a:lvl1pPr marL="419805" indent="-419805" algn="l" defTabSz="584200">
              <a:spcBef>
                <a:spcPts val="4200"/>
              </a:spcBef>
              <a:buSzPct val="75000"/>
              <a:buChar char="•"/>
              <a:defRPr sz="3400"/>
            </a:lvl1pPr>
            <a:lvl2pPr marL="864305" indent="-419805" algn="l" defTabSz="584200">
              <a:spcBef>
                <a:spcPts val="4200"/>
              </a:spcBef>
              <a:buSzPct val="75000"/>
              <a:buChar char="•"/>
              <a:defRPr sz="3400"/>
            </a:lvl2pPr>
            <a:lvl3pPr marL="1308805" indent="-419805" algn="l" defTabSz="584200">
              <a:spcBef>
                <a:spcPts val="4200"/>
              </a:spcBef>
              <a:buSzPct val="75000"/>
              <a:buChar char="•"/>
              <a:defRPr sz="3400"/>
            </a:lvl3pPr>
            <a:lvl4pPr marL="1753305" indent="-419805" algn="l" defTabSz="584200">
              <a:spcBef>
                <a:spcPts val="4200"/>
              </a:spcBef>
              <a:buSzPct val="75000"/>
              <a:buChar char="•"/>
              <a:defRPr sz="3400"/>
            </a:lvl4pPr>
            <a:lvl5pPr marL="2197805" indent="-419805" algn="l" defTabSz="584200">
              <a:spcBef>
                <a:spcPts val="4200"/>
              </a:spcBef>
              <a:buSzPct val="75000"/>
              <a:buChar char="•"/>
              <a:defRPr sz="3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hape 58"/>
          <p:cNvSpPr>
            <a:spLocks noGrp="1"/>
          </p:cNvSpPr>
          <p:nvPr>
            <p:ph type="sldNum" sz="quarter" idx="2"/>
          </p:nvPr>
        </p:nvSpPr>
        <p:spPr>
          <a:xfrm>
            <a:off x="6340208" y="8158162"/>
            <a:ext cx="314859" cy="317501"/>
          </a:xfrm>
          <a:prstGeom prst="rect">
            <a:avLst/>
          </a:prstGeom>
        </p:spPr>
        <p:txBody>
          <a:bodyPr lIns="38100" tIns="38100" rIns="38100" bIns="38100"/>
          <a:lstStyle>
            <a:lvl1pPr defTabSz="584200"/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re, puces et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/>
          </p:cNvSpPr>
          <p:nvPr>
            <p:ph type="pic" sz="quarter" idx="13"/>
          </p:nvPr>
        </p:nvSpPr>
        <p:spPr>
          <a:xfrm>
            <a:off x="6664325" y="3171825"/>
            <a:ext cx="4000501" cy="4714876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6" name="Shape 66"/>
          <p:cNvSpPr>
            <a:spLocks noGrp="1"/>
          </p:cNvSpPr>
          <p:nvPr>
            <p:ph type="title"/>
          </p:nvPr>
        </p:nvSpPr>
        <p:spPr>
          <a:xfrm>
            <a:off x="2339974" y="1552574"/>
            <a:ext cx="8324852" cy="1619251"/>
          </a:xfrm>
          <a:prstGeom prst="rect">
            <a:avLst/>
          </a:prstGeom>
        </p:spPr>
        <p:txBody>
          <a:bodyPr lIns="38100" tIns="38100" rIns="38100" bIns="38100" anchor="ctr"/>
          <a:lstStyle>
            <a:lvl1pPr defTabSz="584200"/>
          </a:lstStyle>
          <a:p>
            <a:r>
              <a:t>Title Text</a:t>
            </a:r>
          </a:p>
        </p:txBody>
      </p:sp>
      <p:sp>
        <p:nvSpPr>
          <p:cNvPr id="67" name="Shape 67"/>
          <p:cNvSpPr>
            <a:spLocks noGrp="1"/>
          </p:cNvSpPr>
          <p:nvPr>
            <p:ph type="body" sz="quarter" idx="1"/>
          </p:nvPr>
        </p:nvSpPr>
        <p:spPr>
          <a:xfrm>
            <a:off x="2339974" y="3171825"/>
            <a:ext cx="4000502" cy="4714876"/>
          </a:xfrm>
          <a:prstGeom prst="rect">
            <a:avLst/>
          </a:prstGeom>
        </p:spPr>
        <p:txBody>
          <a:bodyPr lIns="38100" tIns="38100" rIns="38100" bIns="38100" anchor="ctr"/>
          <a:lstStyle>
            <a:lvl1pPr marL="318407" indent="-318407" algn="l" defTabSz="584200">
              <a:spcBef>
                <a:spcPts val="3200"/>
              </a:spcBef>
              <a:buSzPct val="75000"/>
              <a:buChar char="•"/>
              <a:defRPr sz="2600"/>
            </a:lvl1pPr>
            <a:lvl2pPr marL="661307" indent="-318407" algn="l" defTabSz="584200">
              <a:spcBef>
                <a:spcPts val="3200"/>
              </a:spcBef>
              <a:buSzPct val="75000"/>
              <a:buChar char="•"/>
              <a:defRPr sz="2600"/>
            </a:lvl2pPr>
            <a:lvl3pPr marL="1004207" indent="-318407" algn="l" defTabSz="584200">
              <a:spcBef>
                <a:spcPts val="3200"/>
              </a:spcBef>
              <a:buSzPct val="75000"/>
              <a:buChar char="•"/>
              <a:defRPr sz="2600"/>
            </a:lvl3pPr>
            <a:lvl4pPr marL="1347107" indent="-318407" algn="l" defTabSz="584200">
              <a:spcBef>
                <a:spcPts val="3200"/>
              </a:spcBef>
              <a:buSzPct val="75000"/>
              <a:buChar char="•"/>
              <a:defRPr sz="2600"/>
            </a:lvl4pPr>
            <a:lvl5pPr marL="1690007" indent="-318407" algn="l" defTabSz="584200">
              <a:spcBef>
                <a:spcPts val="3200"/>
              </a:spcBef>
              <a:buSzPct val="75000"/>
              <a:buChar char="•"/>
              <a:defRPr sz="2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hape 68"/>
          <p:cNvSpPr>
            <a:spLocks noGrp="1"/>
          </p:cNvSpPr>
          <p:nvPr>
            <p:ph type="sldNum" sz="quarter" idx="2"/>
          </p:nvPr>
        </p:nvSpPr>
        <p:spPr>
          <a:xfrm>
            <a:off x="6340208" y="8158162"/>
            <a:ext cx="314859" cy="317501"/>
          </a:xfrm>
          <a:prstGeom prst="rect">
            <a:avLst/>
          </a:prstGeom>
        </p:spPr>
        <p:txBody>
          <a:bodyPr lIns="38100" tIns="38100" rIns="38100" bIns="38100"/>
          <a:lstStyle>
            <a:lvl1pPr defTabSz="584200"/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u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/>
          </p:cNvSpPr>
          <p:nvPr>
            <p:ph type="body" sz="half" idx="1"/>
          </p:nvPr>
        </p:nvSpPr>
        <p:spPr>
          <a:xfrm>
            <a:off x="2339974" y="2171699"/>
            <a:ext cx="8324852" cy="5410202"/>
          </a:xfrm>
          <a:prstGeom prst="rect">
            <a:avLst/>
          </a:prstGeom>
        </p:spPr>
        <p:txBody>
          <a:bodyPr lIns="38100" tIns="38100" rIns="38100" bIns="38100" anchor="ctr"/>
          <a:lstStyle>
            <a:lvl1pPr marL="419805" indent="-419805" algn="l" defTabSz="584200">
              <a:spcBef>
                <a:spcPts val="4200"/>
              </a:spcBef>
              <a:buSzPct val="75000"/>
              <a:buChar char="•"/>
              <a:defRPr sz="3400"/>
            </a:lvl1pPr>
            <a:lvl2pPr marL="864305" indent="-419805" algn="l" defTabSz="584200">
              <a:spcBef>
                <a:spcPts val="4200"/>
              </a:spcBef>
              <a:buSzPct val="75000"/>
              <a:buChar char="•"/>
              <a:defRPr sz="3400"/>
            </a:lvl2pPr>
            <a:lvl3pPr marL="1308805" indent="-419805" algn="l" defTabSz="584200">
              <a:spcBef>
                <a:spcPts val="4200"/>
              </a:spcBef>
              <a:buSzPct val="75000"/>
              <a:buChar char="•"/>
              <a:defRPr sz="3400"/>
            </a:lvl3pPr>
            <a:lvl4pPr marL="1753305" indent="-419805" algn="l" defTabSz="584200">
              <a:spcBef>
                <a:spcPts val="4200"/>
              </a:spcBef>
              <a:buSzPct val="75000"/>
              <a:buChar char="•"/>
              <a:defRPr sz="3400"/>
            </a:lvl4pPr>
            <a:lvl5pPr marL="2197805" indent="-419805" algn="l" defTabSz="584200">
              <a:spcBef>
                <a:spcPts val="4200"/>
              </a:spcBef>
              <a:buSzPct val="75000"/>
              <a:buChar char="•"/>
              <a:defRPr sz="3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hape 76"/>
          <p:cNvSpPr>
            <a:spLocks noGrp="1"/>
          </p:cNvSpPr>
          <p:nvPr>
            <p:ph type="sldNum" sz="quarter" idx="2"/>
          </p:nvPr>
        </p:nvSpPr>
        <p:spPr>
          <a:xfrm>
            <a:off x="6340208" y="8158162"/>
            <a:ext cx="314859" cy="317501"/>
          </a:xfrm>
          <a:prstGeom prst="rect">
            <a:avLst/>
          </a:prstGeom>
        </p:spPr>
        <p:txBody>
          <a:bodyPr lIns="38100" tIns="38100" rIns="38100" bIns="38100"/>
          <a:lstStyle>
            <a:lvl1pPr defTabSz="584200"/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/>
          </p:cNvSpPr>
          <p:nvPr>
            <p:ph type="pic" sz="quarter" idx="13"/>
          </p:nvPr>
        </p:nvSpPr>
        <p:spPr>
          <a:xfrm>
            <a:off x="6664325" y="5038725"/>
            <a:ext cx="4000501" cy="2828926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84" name="Shape 84"/>
          <p:cNvSpPr>
            <a:spLocks noGrp="1"/>
          </p:cNvSpPr>
          <p:nvPr>
            <p:ph type="pic" sz="quarter" idx="14"/>
          </p:nvPr>
        </p:nvSpPr>
        <p:spPr>
          <a:xfrm>
            <a:off x="6668988" y="1885949"/>
            <a:ext cx="4000502" cy="2828926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85" name="Shape 85"/>
          <p:cNvSpPr>
            <a:spLocks noGrp="1"/>
          </p:cNvSpPr>
          <p:nvPr>
            <p:ph type="pic" sz="quarter" idx="15"/>
          </p:nvPr>
        </p:nvSpPr>
        <p:spPr>
          <a:xfrm>
            <a:off x="2339974" y="1885949"/>
            <a:ext cx="4000502" cy="598170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86" name="Shape 86"/>
          <p:cNvSpPr>
            <a:spLocks noGrp="1"/>
          </p:cNvSpPr>
          <p:nvPr>
            <p:ph type="sldNum" sz="quarter" idx="2"/>
          </p:nvPr>
        </p:nvSpPr>
        <p:spPr>
          <a:xfrm>
            <a:off x="6340208" y="8158162"/>
            <a:ext cx="314859" cy="317501"/>
          </a:xfrm>
          <a:prstGeom prst="rect">
            <a:avLst/>
          </a:prstGeom>
        </p:spPr>
        <p:txBody>
          <a:bodyPr lIns="38100" tIns="38100" rIns="38100" bIns="38100"/>
          <a:lstStyle>
            <a:lvl1pPr defTabSz="584200"/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948266" y="2445173"/>
            <a:ext cx="11108268" cy="247904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7093" tIns="27093" rIns="27093" bIns="27093" anchor="b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948266" y="4991946"/>
            <a:ext cx="11108268" cy="84666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7093" tIns="27093" rIns="27093" bIns="27093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6352590" y="8195733"/>
            <a:ext cx="292846" cy="295488"/>
          </a:xfrm>
          <a:prstGeom prst="rect">
            <a:avLst/>
          </a:prstGeom>
          <a:ln w="3175">
            <a:miter lim="400000"/>
          </a:ln>
        </p:spPr>
        <p:txBody>
          <a:bodyPr wrap="none" lIns="27093" tIns="27093" rIns="27093" bIns="27093">
            <a:spAutoFit/>
          </a:bodyPr>
          <a:lstStyle>
            <a:lvl1pPr defTabSz="587022"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ransition xmlns:p14="http://schemas.microsoft.com/office/powerpoint/2010/main" spd="med"/>
  <p:txStyles>
    <p:titleStyle>
      <a:lvl1pPr marL="0" marR="0" indent="0" algn="ctr" defTabSz="587022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7022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7022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7022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7022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7022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7022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7022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7022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0" marR="0" indent="0" algn="ctr" defTabSz="587022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7022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7022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7022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7022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7022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7022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7022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7022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587022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7022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7022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7022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7022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7022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7022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7022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7022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11.png"/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7.png"/><Relationship Id="rId3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hyperlink" Target="http://getbootstrap.com/" TargetMode="External"/><Relationship Id="rId5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github.com/Papillard/UI-sprint" TargetMode="External"/><Relationship Id="rId3" Type="http://schemas.openxmlformats.org/officeDocument/2006/relationships/hyperlink" Target="http://tinyurl.com/ui-sprint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5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www.lewagon.com/" TargetMode="External"/><Relationship Id="rId3" Type="http://schemas.openxmlformats.org/officeDocument/2006/relationships/image" Target="../media/image46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7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8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9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0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1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2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3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2.jpeg"/><Relationship Id="rId3" Type="http://schemas.openxmlformats.org/officeDocument/2006/relationships/image" Target="../media/image1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5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6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7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8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://lewagon.com/shanghai" TargetMode="External"/><Relationship Id="rId4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2" Type="http://schemas.openxmlformats.org/officeDocument/2006/relationships/hyperlink" Target="http://lewagon.github.io/ui-components/" TargetMode="Externa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4" Type="http://schemas.openxmlformats.org/officeDocument/2006/relationships/image" Target="../media/image16.jpeg"/><Relationship Id="rId5" Type="http://schemas.openxmlformats.org/officeDocument/2006/relationships/image" Target="../media/image17.jpeg"/><Relationship Id="rId6" Type="http://schemas.openxmlformats.org/officeDocument/2006/relationships/image" Target="../media/image18.jpeg"/><Relationship Id="rId7" Type="http://schemas.openxmlformats.org/officeDocument/2006/relationships/image" Target="../media/image19.jpeg"/><Relationship Id="rId8" Type="http://schemas.openxmlformats.org/officeDocument/2006/relationships/image" Target="../media/image20.jpeg"/><Relationship Id="rId9" Type="http://schemas.openxmlformats.org/officeDocument/2006/relationships/image" Target="../media/image21.jpeg"/><Relationship Id="rId10" Type="http://schemas.openxmlformats.org/officeDocument/2006/relationships/image" Target="../media/image22.jpeg"/><Relationship Id="rId11" Type="http://schemas.openxmlformats.org/officeDocument/2006/relationships/image" Target="../media/image13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4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779781" y="4902032"/>
            <a:ext cx="14561134" cy="4853712"/>
          </a:xfrm>
          <a:prstGeom prst="rect">
            <a:avLst/>
          </a:prstGeom>
          <a:ln w="3175">
            <a:miter lim="400000"/>
          </a:ln>
        </p:spPr>
      </p:pic>
      <p:pic>
        <p:nvPicPr>
          <p:cNvPr id="138" name="QR code.png"/>
          <p:cNvPicPr>
            <a:picLocks noChangeAspect="1"/>
          </p:cNvPicPr>
          <p:nvPr/>
        </p:nvPicPr>
        <p:blipFill>
          <a:blip r:embed="rId3">
            <a:extLst/>
          </a:blip>
          <a:srcRect l="3107" t="2555" r="1542" b="2555"/>
          <a:stretch>
            <a:fillRect/>
          </a:stretch>
        </p:blipFill>
        <p:spPr>
          <a:xfrm>
            <a:off x="5298958" y="6124123"/>
            <a:ext cx="2421238" cy="2409530"/>
          </a:xfrm>
          <a:prstGeom prst="rect">
            <a:avLst/>
          </a:prstGeom>
          <a:ln w="3175">
            <a:miter lim="400000"/>
          </a:ln>
        </p:spPr>
      </p:pic>
      <p:pic>
        <p:nvPicPr>
          <p:cNvPr id="139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450951" y="2418470"/>
            <a:ext cx="4102898" cy="751061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pasted-image.png"/>
          <p:cNvPicPr>
            <a:picLocks noChangeAspect="1"/>
          </p:cNvPicPr>
          <p:nvPr/>
        </p:nvPicPr>
        <p:blipFill>
          <a:blip r:embed="rId2">
            <a:alphaModFix amt="8899"/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3175">
            <a:miter lim="400000"/>
          </a:ln>
        </p:spPr>
      </p:pic>
      <p:sp>
        <p:nvSpPr>
          <p:cNvPr id="194" name="Shape 194"/>
          <p:cNvSpPr/>
          <p:nvPr/>
        </p:nvSpPr>
        <p:spPr>
          <a:xfrm>
            <a:off x="1540298" y="1944798"/>
            <a:ext cx="10364471" cy="9906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>
              <a:defRPr sz="6000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defRPr>
            </a:pPr>
            <a:r>
              <a:t>5 to 10 components</a:t>
            </a:r>
            <a:r>
              <a:rPr>
                <a:solidFill>
                  <a:srgbClr val="000000"/>
                </a:solidFill>
              </a:rPr>
              <a:t> to master</a:t>
            </a:r>
          </a:p>
        </p:txBody>
      </p:sp>
      <p:sp>
        <p:nvSpPr>
          <p:cNvPr id="195" name="Shape 195"/>
          <p:cNvSpPr/>
          <p:nvPr/>
        </p:nvSpPr>
        <p:spPr>
          <a:xfrm>
            <a:off x="-103271" y="68914"/>
            <a:ext cx="13211343" cy="1"/>
          </a:xfrm>
          <a:prstGeom prst="line">
            <a:avLst/>
          </a:prstGeom>
          <a:ln w="152400">
            <a:solidFill>
              <a:schemeClr val="accent5">
                <a:hueOff val="-444211"/>
                <a:satOff val="-14915"/>
                <a:lumOff val="22857"/>
              </a:schemeClr>
            </a:solidFill>
            <a:miter lim="400000"/>
          </a:ln>
        </p:spPr>
        <p:txBody>
          <a:bodyPr lIns="38100" tIns="38100" rIns="38100" bIns="38100" anchor="ctr"/>
          <a:lstStyle/>
          <a:p>
            <a:pPr>
              <a:defRPr sz="2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196" name="Shape 196"/>
          <p:cNvSpPr/>
          <p:nvPr/>
        </p:nvSpPr>
        <p:spPr>
          <a:xfrm rot="5400000">
            <a:off x="5383774" y="4214415"/>
            <a:ext cx="1983252" cy="433785"/>
          </a:xfrm>
          <a:prstGeom prst="rightArrow">
            <a:avLst>
              <a:gd name="adj1" fmla="val 32000"/>
              <a:gd name="adj2" fmla="val 187374"/>
            </a:avLst>
          </a:prstGeom>
          <a:solidFill>
            <a:schemeClr val="accent5">
              <a:hueOff val="-444211"/>
              <a:satOff val="-14915"/>
              <a:lumOff val="22857"/>
            </a:schemeClr>
          </a:solidFill>
          <a:ln w="3175"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txBody>
          <a:bodyPr lIns="38100" tIns="38100" rIns="38100" bIns="381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197" name="Shape 197"/>
          <p:cNvSpPr/>
          <p:nvPr/>
        </p:nvSpPr>
        <p:spPr>
          <a:xfrm>
            <a:off x="2640965" y="5875866"/>
            <a:ext cx="8230871" cy="9906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>
              <a:defRPr sz="6000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defRPr>
            </a:pPr>
            <a:r>
              <a:t>90% </a:t>
            </a:r>
            <a:r>
              <a:rPr>
                <a:solidFill>
                  <a:srgbClr val="000000"/>
                </a:solidFill>
              </a:rPr>
              <a:t>of your app design</a:t>
            </a:r>
          </a:p>
        </p:txBody>
      </p:sp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/>
          <p:nvPr/>
        </p:nvSpPr>
        <p:spPr>
          <a:xfrm>
            <a:off x="1398100" y="3649133"/>
            <a:ext cx="10733533" cy="25146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>
              <a:defRPr sz="8000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defRPr>
            </a:pPr>
            <a:r>
              <a:t>W</a:t>
            </a:r>
            <a:r>
              <a:rPr>
                <a:solidFill>
                  <a:srgbClr val="000000"/>
                </a:solidFill>
              </a:rPr>
              <a:t>hich UI components </a:t>
            </a:r>
          </a:p>
          <a:p>
            <a:pPr>
              <a:defRPr sz="8000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defRPr>
            </a:pPr>
            <a:r>
              <a:rPr>
                <a:solidFill>
                  <a:srgbClr val="000000"/>
                </a:solidFill>
              </a:rPr>
              <a:t>do you know?</a:t>
            </a:r>
          </a:p>
        </p:txBody>
      </p:sp>
      <p:sp>
        <p:nvSpPr>
          <p:cNvPr id="200" name="Shape 200"/>
          <p:cNvSpPr/>
          <p:nvPr/>
        </p:nvSpPr>
        <p:spPr>
          <a:xfrm>
            <a:off x="-103271" y="68914"/>
            <a:ext cx="13211343" cy="1"/>
          </a:xfrm>
          <a:prstGeom prst="line">
            <a:avLst/>
          </a:prstGeom>
          <a:ln w="152400">
            <a:solidFill>
              <a:schemeClr val="accent5">
                <a:hueOff val="-444211"/>
                <a:satOff val="-14915"/>
                <a:lumOff val="22857"/>
              </a:schemeClr>
            </a:solidFill>
            <a:miter lim="400000"/>
          </a:ln>
        </p:spPr>
        <p:txBody>
          <a:bodyPr lIns="38100" tIns="38100" rIns="38100" bIns="38100" anchor="ctr"/>
          <a:lstStyle/>
          <a:p>
            <a:pPr>
              <a:defRPr sz="2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9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/>
          <p:nvPr/>
        </p:nvSpPr>
        <p:spPr>
          <a:xfrm>
            <a:off x="5206365" y="1134157"/>
            <a:ext cx="2592071" cy="9906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>
              <a:defRPr sz="6000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defRPr>
            </a:pPr>
            <a:r>
              <a:t>I</a:t>
            </a:r>
            <a:r>
              <a:rPr>
                <a:solidFill>
                  <a:srgbClr val="000000"/>
                </a:solidFill>
              </a:rPr>
              <a:t>mages</a:t>
            </a:r>
          </a:p>
        </p:txBody>
      </p:sp>
      <p:sp>
        <p:nvSpPr>
          <p:cNvPr id="203" name="Shape 203"/>
          <p:cNvSpPr/>
          <p:nvPr/>
        </p:nvSpPr>
        <p:spPr>
          <a:xfrm>
            <a:off x="-103271" y="68914"/>
            <a:ext cx="13211343" cy="1"/>
          </a:xfrm>
          <a:prstGeom prst="line">
            <a:avLst/>
          </a:prstGeom>
          <a:ln w="152400">
            <a:solidFill>
              <a:schemeClr val="accent5">
                <a:hueOff val="-444211"/>
                <a:satOff val="-14915"/>
                <a:lumOff val="22857"/>
              </a:schemeClr>
            </a:solidFill>
            <a:miter lim="400000"/>
          </a:ln>
        </p:spPr>
        <p:txBody>
          <a:bodyPr lIns="38100" tIns="38100" rIns="38100" bIns="38100" anchor="ctr"/>
          <a:lstStyle/>
          <a:p>
            <a:pPr>
              <a:defRPr sz="2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pic>
        <p:nvPicPr>
          <p:cNvPr id="204" name="Bitmap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80538" y="3508771"/>
            <a:ext cx="3015457" cy="3015458"/>
          </a:xfrm>
          <a:prstGeom prst="rect">
            <a:avLst/>
          </a:prstGeom>
          <a:ln w="3175">
            <a:miter lim="400000"/>
          </a:ln>
        </p:spPr>
      </p:pic>
      <p:pic>
        <p:nvPicPr>
          <p:cNvPr id="205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852773" y="3546871"/>
            <a:ext cx="4446987" cy="2964658"/>
          </a:xfrm>
          <a:prstGeom prst="rect">
            <a:avLst/>
          </a:prstGeom>
          <a:ln w="127000">
            <a:solidFill>
              <a:srgbClr val="FFFFFF"/>
            </a:solidFill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</p:pic>
      <p:sp>
        <p:nvSpPr>
          <p:cNvPr id="206" name="Shape 206"/>
          <p:cNvSpPr/>
          <p:nvPr/>
        </p:nvSpPr>
        <p:spPr>
          <a:xfrm>
            <a:off x="2691722" y="6913033"/>
            <a:ext cx="1593089" cy="6858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>
              <a:defRPr sz="4000"/>
            </a:lvl1pPr>
          </a:lstStyle>
          <a:p>
            <a:r>
              <a:t>Avatar</a:t>
            </a:r>
          </a:p>
        </p:txBody>
      </p:sp>
      <p:sp>
        <p:nvSpPr>
          <p:cNvPr id="207" name="Shape 207"/>
          <p:cNvSpPr/>
          <p:nvPr/>
        </p:nvSpPr>
        <p:spPr>
          <a:xfrm>
            <a:off x="7886784" y="6913033"/>
            <a:ext cx="2531365" cy="6858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>
              <a:defRPr sz="4000"/>
            </a:lvl1pPr>
          </a:lstStyle>
          <a:p>
            <a:r>
              <a:t>Thumbnail</a:t>
            </a:r>
          </a:p>
        </p:txBody>
      </p:sp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/>
          <p:nvPr/>
        </p:nvSpPr>
        <p:spPr>
          <a:xfrm>
            <a:off x="3152217" y="7364691"/>
            <a:ext cx="3273681" cy="1391151"/>
          </a:xfrm>
          <a:prstGeom prst="roundRect">
            <a:avLst>
              <a:gd name="adj" fmla="val 8777"/>
            </a:avLst>
          </a:prstGeom>
          <a:solidFill>
            <a:srgbClr val="FFFFFF"/>
          </a:solidFill>
          <a:ln w="50800">
            <a:solidFill>
              <a:srgbClr val="69D58B"/>
            </a:solidFill>
            <a:miter lim="400000"/>
          </a:ln>
        </p:spPr>
        <p:txBody>
          <a:bodyPr lIns="38100" tIns="38100" rIns="38100" bIns="381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210" name="Shape 210"/>
          <p:cNvSpPr/>
          <p:nvPr/>
        </p:nvSpPr>
        <p:spPr>
          <a:xfrm>
            <a:off x="5105781" y="618855"/>
            <a:ext cx="2793239" cy="9906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>
              <a:defRPr sz="6000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defRPr>
            </a:pPr>
            <a:r>
              <a:t>B</a:t>
            </a:r>
            <a:r>
              <a:rPr>
                <a:solidFill>
                  <a:srgbClr val="000000"/>
                </a:solidFill>
              </a:rPr>
              <a:t>uttons</a:t>
            </a:r>
          </a:p>
        </p:txBody>
      </p:sp>
      <p:sp>
        <p:nvSpPr>
          <p:cNvPr id="211" name="Shape 211"/>
          <p:cNvSpPr/>
          <p:nvPr/>
        </p:nvSpPr>
        <p:spPr>
          <a:xfrm>
            <a:off x="-103271" y="68914"/>
            <a:ext cx="13211343" cy="1"/>
          </a:xfrm>
          <a:prstGeom prst="line">
            <a:avLst/>
          </a:prstGeom>
          <a:ln w="152400">
            <a:solidFill>
              <a:schemeClr val="accent5">
                <a:hueOff val="-444211"/>
                <a:satOff val="-14915"/>
                <a:lumOff val="22857"/>
              </a:schemeClr>
            </a:solidFill>
            <a:miter lim="400000"/>
          </a:ln>
        </p:spPr>
        <p:txBody>
          <a:bodyPr lIns="38100" tIns="38100" rIns="38100" bIns="38100" anchor="ctr"/>
          <a:lstStyle/>
          <a:p>
            <a:pPr>
              <a:defRPr sz="2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212" name="Shape 212"/>
          <p:cNvSpPr/>
          <p:nvPr/>
        </p:nvSpPr>
        <p:spPr>
          <a:xfrm>
            <a:off x="3087414" y="5613693"/>
            <a:ext cx="3405122" cy="1447007"/>
          </a:xfrm>
          <a:prstGeom prst="roundRect">
            <a:avLst>
              <a:gd name="adj" fmla="val 50000"/>
            </a:avLst>
          </a:prstGeom>
          <a:ln w="12700">
            <a:solidFill>
              <a:srgbClr val="F3F7F5"/>
            </a:solidFill>
            <a:miter lim="400000"/>
          </a:ln>
          <a:effectLst>
            <a:outerShdw blurRad="25400" dir="4580439" rotWithShape="0">
              <a:srgbClr val="000000">
                <a:alpha val="50000"/>
              </a:srgbClr>
            </a:outerShdw>
          </a:effectLst>
        </p:spPr>
        <p:txBody>
          <a:bodyPr lIns="38100" tIns="38100" rIns="38100" bIns="381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213" name="Shape 213"/>
          <p:cNvSpPr/>
          <p:nvPr/>
        </p:nvSpPr>
        <p:spPr>
          <a:xfrm>
            <a:off x="3466682" y="5987946"/>
            <a:ext cx="2646586" cy="6223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>
              <a:defRPr sz="36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Write a story</a:t>
            </a:r>
          </a:p>
        </p:txBody>
      </p:sp>
      <p:sp>
        <p:nvSpPr>
          <p:cNvPr id="214" name="Shape 214"/>
          <p:cNvSpPr/>
          <p:nvPr/>
        </p:nvSpPr>
        <p:spPr>
          <a:xfrm>
            <a:off x="3817073" y="7759486"/>
            <a:ext cx="2020169" cy="6223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>
              <a:defRPr sz="3600" b="1">
                <a:solidFill>
                  <a:srgbClr val="69D58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Free trial</a:t>
            </a:r>
          </a:p>
        </p:txBody>
      </p:sp>
      <p:sp>
        <p:nvSpPr>
          <p:cNvPr id="215" name="Shape 215"/>
          <p:cNvSpPr/>
          <p:nvPr/>
        </p:nvSpPr>
        <p:spPr>
          <a:xfrm>
            <a:off x="3082263" y="2093566"/>
            <a:ext cx="3405122" cy="1447007"/>
          </a:xfrm>
          <a:prstGeom prst="roundRect">
            <a:avLst>
              <a:gd name="adj" fmla="val 8777"/>
            </a:avLst>
          </a:prstGeom>
          <a:gradFill>
            <a:gsLst>
              <a:gs pos="0">
                <a:srgbClr val="D05550"/>
              </a:gs>
              <a:gs pos="100000">
                <a:srgbClr val="D05550"/>
              </a:gs>
            </a:gsLst>
            <a:lin ang="5400000"/>
          </a:gradFill>
          <a:ln w="3175"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txBody>
          <a:bodyPr lIns="38100" tIns="38100" rIns="38100" bIns="381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216" name="Shape 216"/>
          <p:cNvSpPr/>
          <p:nvPr/>
        </p:nvSpPr>
        <p:spPr>
          <a:xfrm>
            <a:off x="3737049" y="2516288"/>
            <a:ext cx="2171751" cy="6223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>
              <a:defRPr sz="36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Start now</a:t>
            </a:r>
          </a:p>
        </p:txBody>
      </p:sp>
      <p:sp>
        <p:nvSpPr>
          <p:cNvPr id="217" name="Shape 217"/>
          <p:cNvSpPr/>
          <p:nvPr/>
        </p:nvSpPr>
        <p:spPr>
          <a:xfrm>
            <a:off x="3094520" y="3847279"/>
            <a:ext cx="3405123" cy="1447007"/>
          </a:xfrm>
          <a:prstGeom prst="roundRect">
            <a:avLst>
              <a:gd name="adj" fmla="val 2633"/>
            </a:avLst>
          </a:prstGeom>
          <a:gradFill>
            <a:gsLst>
              <a:gs pos="0">
                <a:srgbClr val="26A0F5"/>
              </a:gs>
              <a:gs pos="100000">
                <a:srgbClr val="26A0F5"/>
              </a:gs>
            </a:gsLst>
            <a:lin ang="5400000"/>
          </a:gradFill>
          <a:ln w="3175"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txBody>
          <a:bodyPr lIns="38100" tIns="38100" rIns="38100" bIns="381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218" name="Shape 218"/>
          <p:cNvSpPr/>
          <p:nvPr/>
        </p:nvSpPr>
        <p:spPr>
          <a:xfrm>
            <a:off x="3850770" y="4270001"/>
            <a:ext cx="1968823" cy="6223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>
              <a:defRPr sz="36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SIGN UP</a:t>
            </a:r>
          </a:p>
        </p:txBody>
      </p:sp>
      <p:sp>
        <p:nvSpPr>
          <p:cNvPr id="219" name="Shape 219"/>
          <p:cNvSpPr/>
          <p:nvPr/>
        </p:nvSpPr>
        <p:spPr>
          <a:xfrm>
            <a:off x="6872985" y="2474169"/>
            <a:ext cx="1697229" cy="6858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>
              <a:defRPr sz="4000"/>
            </a:lvl1pPr>
          </a:lstStyle>
          <a:p>
            <a:r>
              <a:t>Twitter</a:t>
            </a:r>
          </a:p>
        </p:txBody>
      </p:sp>
      <p:sp>
        <p:nvSpPr>
          <p:cNvPr id="220" name="Shape 220"/>
          <p:cNvSpPr/>
          <p:nvPr/>
        </p:nvSpPr>
        <p:spPr>
          <a:xfrm>
            <a:off x="6870022" y="4227882"/>
            <a:ext cx="1745489" cy="6858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>
              <a:defRPr sz="4000"/>
            </a:lvl1pPr>
          </a:lstStyle>
          <a:p>
            <a:r>
              <a:t>Google</a:t>
            </a:r>
          </a:p>
        </p:txBody>
      </p:sp>
      <p:sp>
        <p:nvSpPr>
          <p:cNvPr id="221" name="Shape 221"/>
          <p:cNvSpPr/>
          <p:nvPr/>
        </p:nvSpPr>
        <p:spPr>
          <a:xfrm>
            <a:off x="6845201" y="6000860"/>
            <a:ext cx="1957833" cy="6858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>
              <a:defRPr sz="4000"/>
            </a:lvl1pPr>
          </a:lstStyle>
          <a:p>
            <a:r>
              <a:t>Medium</a:t>
            </a:r>
          </a:p>
        </p:txBody>
      </p:sp>
      <p:sp>
        <p:nvSpPr>
          <p:cNvPr id="222" name="Shape 222"/>
          <p:cNvSpPr/>
          <p:nvPr/>
        </p:nvSpPr>
        <p:spPr>
          <a:xfrm>
            <a:off x="6876711" y="7773410"/>
            <a:ext cx="2409445" cy="6858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>
              <a:defRPr sz="4000"/>
            </a:lvl1pPr>
          </a:lstStyle>
          <a:p>
            <a:r>
              <a:t>treehouse</a:t>
            </a:r>
          </a:p>
        </p:txBody>
      </p:sp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5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/>
          <p:nvPr/>
        </p:nvSpPr>
        <p:spPr>
          <a:xfrm>
            <a:off x="5377433" y="618855"/>
            <a:ext cx="2249933" cy="9906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>
              <a:defRPr sz="6000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defRPr>
            </a:pPr>
            <a:r>
              <a:t>F</a:t>
            </a:r>
            <a:r>
              <a:rPr>
                <a:solidFill>
                  <a:srgbClr val="000000"/>
                </a:solidFill>
              </a:rPr>
              <a:t>orms</a:t>
            </a:r>
          </a:p>
        </p:txBody>
      </p:sp>
      <p:sp>
        <p:nvSpPr>
          <p:cNvPr id="225" name="Shape 225"/>
          <p:cNvSpPr/>
          <p:nvPr/>
        </p:nvSpPr>
        <p:spPr>
          <a:xfrm>
            <a:off x="-103271" y="68914"/>
            <a:ext cx="13211343" cy="1"/>
          </a:xfrm>
          <a:prstGeom prst="line">
            <a:avLst/>
          </a:prstGeom>
          <a:ln w="152400">
            <a:solidFill>
              <a:schemeClr val="accent5">
                <a:hueOff val="-444211"/>
                <a:satOff val="-14915"/>
                <a:lumOff val="22857"/>
              </a:schemeClr>
            </a:solidFill>
            <a:miter lim="400000"/>
          </a:ln>
        </p:spPr>
        <p:txBody>
          <a:bodyPr lIns="38100" tIns="38100" rIns="38100" bIns="38100" anchor="ctr"/>
          <a:lstStyle/>
          <a:p>
            <a:pPr>
              <a:defRPr sz="2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pic>
        <p:nvPicPr>
          <p:cNvPr id="226" name="Screen Shot 2016-01-05 at 12.15.59.png"/>
          <p:cNvPicPr>
            <a:picLocks noChangeAspect="1"/>
          </p:cNvPicPr>
          <p:nvPr/>
        </p:nvPicPr>
        <p:blipFill>
          <a:blip r:embed="rId2">
            <a:extLst/>
          </a:blip>
          <a:srcRect/>
          <a:stretch>
            <a:fillRect/>
          </a:stretch>
        </p:blipFill>
        <p:spPr>
          <a:xfrm>
            <a:off x="592431" y="2826147"/>
            <a:ext cx="7552605" cy="3639384"/>
          </a:xfrm>
          <a:prstGeom prst="rect">
            <a:avLst/>
          </a:prstGeom>
          <a:ln w="12700">
            <a:solidFill>
              <a:srgbClr val="F3F7F5"/>
            </a:solidFill>
            <a:miter lim="400000"/>
          </a:ln>
          <a:effectLst>
            <a:outerShdw blurRad="25400" dist="12700" dir="3600000" rotWithShape="0">
              <a:srgbClr val="DCDEE0">
                <a:alpha val="70000"/>
              </a:srgbClr>
            </a:outerShdw>
          </a:effectLst>
        </p:spPr>
      </p:pic>
      <p:sp>
        <p:nvSpPr>
          <p:cNvPr id="227" name="Shape 227"/>
          <p:cNvSpPr/>
          <p:nvPr/>
        </p:nvSpPr>
        <p:spPr>
          <a:xfrm>
            <a:off x="504697" y="2082799"/>
            <a:ext cx="5315205" cy="6858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>
              <a:defRPr sz="4000"/>
            </a:pPr>
            <a:r>
              <a:t>Login form (treehouse)</a:t>
            </a:r>
          </a:p>
        </p:txBody>
      </p:sp>
      <p:pic>
        <p:nvPicPr>
          <p:cNvPr id="228" name="Screen Shot 2016-01-05 at 12.20.1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04200" y="7719193"/>
            <a:ext cx="11596400" cy="619436"/>
          </a:xfrm>
          <a:prstGeom prst="rect">
            <a:avLst/>
          </a:prstGeom>
          <a:ln w="12700">
            <a:solidFill>
              <a:srgbClr val="DCDEE0"/>
            </a:solidFill>
            <a:miter lim="400000"/>
          </a:ln>
        </p:spPr>
      </p:pic>
      <p:sp>
        <p:nvSpPr>
          <p:cNvPr id="229" name="Shape 229"/>
          <p:cNvSpPr/>
          <p:nvPr/>
        </p:nvSpPr>
        <p:spPr>
          <a:xfrm>
            <a:off x="603419" y="6993466"/>
            <a:ext cx="4796029" cy="6858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>
              <a:defRPr sz="4000"/>
            </a:pPr>
            <a:r>
              <a:t>Search form (airbnb)</a:t>
            </a:r>
          </a:p>
        </p:txBody>
      </p:sp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5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/>
          <p:nvPr/>
        </p:nvSpPr>
        <p:spPr>
          <a:xfrm>
            <a:off x="5377433" y="618855"/>
            <a:ext cx="2249933" cy="9906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>
              <a:defRPr sz="6000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defRPr>
            </a:pPr>
            <a:r>
              <a:t>F</a:t>
            </a:r>
            <a:r>
              <a:rPr>
                <a:solidFill>
                  <a:srgbClr val="000000"/>
                </a:solidFill>
              </a:rPr>
              <a:t>orms</a:t>
            </a:r>
          </a:p>
        </p:txBody>
      </p:sp>
      <p:sp>
        <p:nvSpPr>
          <p:cNvPr id="232" name="Shape 232"/>
          <p:cNvSpPr/>
          <p:nvPr/>
        </p:nvSpPr>
        <p:spPr>
          <a:xfrm>
            <a:off x="-103271" y="68914"/>
            <a:ext cx="13211343" cy="1"/>
          </a:xfrm>
          <a:prstGeom prst="line">
            <a:avLst/>
          </a:prstGeom>
          <a:ln w="152400">
            <a:solidFill>
              <a:schemeClr val="accent5">
                <a:hueOff val="-444211"/>
                <a:satOff val="-14915"/>
                <a:lumOff val="22857"/>
              </a:schemeClr>
            </a:solidFill>
            <a:miter lim="400000"/>
          </a:ln>
        </p:spPr>
        <p:txBody>
          <a:bodyPr lIns="38100" tIns="38100" rIns="38100" bIns="38100" anchor="ctr"/>
          <a:lstStyle/>
          <a:p>
            <a:pPr>
              <a:defRPr sz="2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233" name="Shape 233"/>
          <p:cNvSpPr/>
          <p:nvPr/>
        </p:nvSpPr>
        <p:spPr>
          <a:xfrm>
            <a:off x="861313" y="2590799"/>
            <a:ext cx="5694173" cy="6858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>
              <a:defRPr sz="4000"/>
            </a:pPr>
            <a:r>
              <a:t>Chatbox form (Intercom)</a:t>
            </a:r>
          </a:p>
        </p:txBody>
      </p:sp>
      <p:pic>
        <p:nvPicPr>
          <p:cNvPr id="234" name="Screen Shot 2016-01-05 at 12.24.4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78400" y="3394807"/>
            <a:ext cx="11248000" cy="3903786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/>
          <p:nvPr/>
        </p:nvSpPr>
        <p:spPr>
          <a:xfrm>
            <a:off x="4483735" y="618855"/>
            <a:ext cx="4062731" cy="9906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>
              <a:defRPr sz="6000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defRPr>
            </a:pPr>
            <a:r>
              <a:t>T</a:t>
            </a:r>
            <a:r>
              <a:rPr>
                <a:solidFill>
                  <a:srgbClr val="000000"/>
                </a:solidFill>
              </a:rPr>
              <a:t>abs / </a:t>
            </a:r>
            <a:r>
              <a:t>N</a:t>
            </a:r>
            <a:r>
              <a:rPr>
                <a:solidFill>
                  <a:srgbClr val="000000"/>
                </a:solidFill>
              </a:rPr>
              <a:t>avs</a:t>
            </a:r>
          </a:p>
        </p:txBody>
      </p:sp>
      <p:sp>
        <p:nvSpPr>
          <p:cNvPr id="237" name="Shape 237"/>
          <p:cNvSpPr/>
          <p:nvPr/>
        </p:nvSpPr>
        <p:spPr>
          <a:xfrm>
            <a:off x="-103271" y="68914"/>
            <a:ext cx="13211343" cy="1"/>
          </a:xfrm>
          <a:prstGeom prst="line">
            <a:avLst/>
          </a:prstGeom>
          <a:ln w="152400">
            <a:solidFill>
              <a:schemeClr val="accent5">
                <a:hueOff val="-444211"/>
                <a:satOff val="-14915"/>
                <a:lumOff val="22857"/>
              </a:schemeClr>
            </a:solidFill>
            <a:miter lim="400000"/>
          </a:ln>
        </p:spPr>
        <p:txBody>
          <a:bodyPr lIns="38100" tIns="38100" rIns="38100" bIns="38100" anchor="ctr"/>
          <a:lstStyle/>
          <a:p>
            <a:pPr>
              <a:defRPr sz="2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pic>
        <p:nvPicPr>
          <p:cNvPr id="238" name="product-hun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551372" y="5021238"/>
            <a:ext cx="18615544" cy="904924"/>
          </a:xfrm>
          <a:prstGeom prst="rect">
            <a:avLst/>
          </a:prstGeom>
          <a:ln w="3175">
            <a:miter lim="400000"/>
          </a:ln>
        </p:spPr>
      </p:pic>
      <p:pic>
        <p:nvPicPr>
          <p:cNvPr id="239" name="Screen Shot 2016-01-05 at 12.36.28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1479671" y="2458194"/>
            <a:ext cx="15282751" cy="835776"/>
          </a:xfrm>
          <a:prstGeom prst="rect">
            <a:avLst/>
          </a:prstGeom>
          <a:ln w="3175">
            <a:miter lim="400000"/>
          </a:ln>
        </p:spPr>
      </p:pic>
      <p:sp>
        <p:nvSpPr>
          <p:cNvPr id="240" name="Shape 240"/>
          <p:cNvSpPr/>
          <p:nvPr/>
        </p:nvSpPr>
        <p:spPr>
          <a:xfrm>
            <a:off x="11395900" y="1899394"/>
            <a:ext cx="1490600" cy="5334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>
              <a:defRPr sz="3000">
                <a:solidFill>
                  <a:srgbClr val="A6AAA9"/>
                </a:solidFill>
              </a:defRPr>
            </a:lvl1pPr>
          </a:lstStyle>
          <a:p>
            <a:r>
              <a:t>Medium</a:t>
            </a:r>
          </a:p>
        </p:txBody>
      </p:sp>
      <p:pic>
        <p:nvPicPr>
          <p:cNvPr id="241" name="Screen Shot 2016-01-05 at 12.41.41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-507677" y="7462587"/>
            <a:ext cx="14045554" cy="990393"/>
          </a:xfrm>
          <a:prstGeom prst="rect">
            <a:avLst/>
          </a:prstGeom>
          <a:ln w="3175">
            <a:miter lim="400000"/>
          </a:ln>
        </p:spPr>
      </p:pic>
      <p:sp>
        <p:nvSpPr>
          <p:cNvPr id="242" name="Shape 242"/>
          <p:cNvSpPr/>
          <p:nvPr/>
        </p:nvSpPr>
        <p:spPr>
          <a:xfrm>
            <a:off x="10608711" y="4432139"/>
            <a:ext cx="2294510" cy="5334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>
              <a:defRPr sz="3000">
                <a:solidFill>
                  <a:srgbClr val="A6AAA9"/>
                </a:solidFill>
              </a:defRPr>
            </a:lvl1pPr>
          </a:lstStyle>
          <a:p>
            <a:r>
              <a:t>ProductHunt</a:t>
            </a:r>
          </a:p>
        </p:txBody>
      </p:sp>
      <p:sp>
        <p:nvSpPr>
          <p:cNvPr id="243" name="Shape 243"/>
          <p:cNvSpPr/>
          <p:nvPr/>
        </p:nvSpPr>
        <p:spPr>
          <a:xfrm>
            <a:off x="11582527" y="7158405"/>
            <a:ext cx="1295147" cy="5334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>
              <a:defRPr sz="3000">
                <a:solidFill>
                  <a:srgbClr val="A6AAA9"/>
                </a:solidFill>
              </a:defRPr>
            </a:lvl1pPr>
          </a:lstStyle>
          <a:p>
            <a:r>
              <a:t>Twitter</a:t>
            </a:r>
          </a:p>
        </p:txBody>
      </p:sp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/>
          <p:nvPr/>
        </p:nvSpPr>
        <p:spPr>
          <a:xfrm>
            <a:off x="4925610" y="800100"/>
            <a:ext cx="2947163" cy="9906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>
              <a:defRPr sz="6000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defRPr>
            </a:pPr>
            <a:r>
              <a:t>N</a:t>
            </a:r>
            <a:r>
              <a:rPr>
                <a:solidFill>
                  <a:srgbClr val="000000"/>
                </a:solidFill>
              </a:rPr>
              <a:t>avbars</a:t>
            </a:r>
          </a:p>
        </p:txBody>
      </p:sp>
      <p:pic>
        <p:nvPicPr>
          <p:cNvPr id="246" name="Screen Shot 2016-01-05 at 12.52.0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19928" y="5247001"/>
            <a:ext cx="11660127" cy="601039"/>
          </a:xfrm>
          <a:prstGeom prst="rect">
            <a:avLst/>
          </a:prstGeom>
          <a:ln w="3175">
            <a:miter lim="400000"/>
          </a:ln>
        </p:spPr>
      </p:pic>
      <p:pic>
        <p:nvPicPr>
          <p:cNvPr id="247" name="Screen Shot 2016-01-05 at 12.57.05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32295" y="3250487"/>
            <a:ext cx="11584593" cy="872058"/>
          </a:xfrm>
          <a:prstGeom prst="rect">
            <a:avLst/>
          </a:prstGeom>
          <a:ln w="3175">
            <a:miter lim="400000"/>
          </a:ln>
        </p:spPr>
      </p:pic>
      <p:pic>
        <p:nvPicPr>
          <p:cNvPr id="248" name="Screen Shot 2016-01-05 at 12.58.50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67980" y="7136936"/>
            <a:ext cx="11660128" cy="692347"/>
          </a:xfrm>
          <a:prstGeom prst="rect">
            <a:avLst/>
          </a:prstGeom>
          <a:ln w="3175">
            <a:miter lim="400000"/>
          </a:ln>
        </p:spPr>
      </p:pic>
      <p:sp>
        <p:nvSpPr>
          <p:cNvPr id="249" name="Shape 249"/>
          <p:cNvSpPr/>
          <p:nvPr/>
        </p:nvSpPr>
        <p:spPr>
          <a:xfrm>
            <a:off x="5706300" y="2613869"/>
            <a:ext cx="1490600" cy="5334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>
              <a:defRPr sz="3000"/>
            </a:lvl1pPr>
          </a:lstStyle>
          <a:p>
            <a:r>
              <a:t>Medium</a:t>
            </a:r>
          </a:p>
        </p:txBody>
      </p:sp>
      <p:sp>
        <p:nvSpPr>
          <p:cNvPr id="250" name="Shape 250"/>
          <p:cNvSpPr/>
          <p:nvPr/>
        </p:nvSpPr>
        <p:spPr>
          <a:xfrm>
            <a:off x="5825193" y="4621582"/>
            <a:ext cx="1295147" cy="5334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>
              <a:defRPr sz="3000"/>
            </a:lvl1pPr>
          </a:lstStyle>
          <a:p>
            <a:r>
              <a:t>Twitter</a:t>
            </a:r>
          </a:p>
        </p:txBody>
      </p:sp>
      <p:sp>
        <p:nvSpPr>
          <p:cNvPr id="251" name="Shape 251"/>
          <p:cNvSpPr/>
          <p:nvPr/>
        </p:nvSpPr>
        <p:spPr>
          <a:xfrm>
            <a:off x="5927499" y="6521560"/>
            <a:ext cx="1253237" cy="5334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>
              <a:defRPr sz="3000"/>
            </a:lvl1pPr>
          </a:lstStyle>
          <a:p>
            <a:r>
              <a:t>Github</a:t>
            </a:r>
          </a:p>
        </p:txBody>
      </p:sp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/>
          <p:nvPr/>
        </p:nvSpPr>
        <p:spPr>
          <a:xfrm>
            <a:off x="4924467" y="800100"/>
            <a:ext cx="2949449" cy="9906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>
              <a:defRPr sz="6000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defRPr>
            </a:pPr>
            <a:r>
              <a:t>B</a:t>
            </a:r>
            <a:r>
              <a:rPr>
                <a:solidFill>
                  <a:srgbClr val="000000"/>
                </a:solidFill>
              </a:rPr>
              <a:t>anners</a:t>
            </a:r>
          </a:p>
        </p:txBody>
      </p:sp>
      <p:pic>
        <p:nvPicPr>
          <p:cNvPr id="254" name="product-hun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74707" y="3330632"/>
            <a:ext cx="13554215" cy="3059070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/>
          <p:nvPr/>
        </p:nvSpPr>
        <p:spPr>
          <a:xfrm>
            <a:off x="5343948" y="419100"/>
            <a:ext cx="2110487" cy="9906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>
              <a:defRPr sz="6000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defRPr>
            </a:pPr>
            <a:r>
              <a:t>C</a:t>
            </a:r>
            <a:r>
              <a:rPr>
                <a:solidFill>
                  <a:srgbClr val="000000"/>
                </a:solidFill>
              </a:rPr>
              <a:t>ards</a:t>
            </a:r>
          </a:p>
        </p:txBody>
      </p:sp>
      <p:pic>
        <p:nvPicPr>
          <p:cNvPr id="257" name="Screen Shot 2016-01-05 at 15.03.0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04269" y="2524804"/>
            <a:ext cx="8196262" cy="5389792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techstar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84505" y="4622175"/>
            <a:ext cx="1868349" cy="1865297"/>
          </a:xfrm>
          <a:prstGeom prst="rect">
            <a:avLst/>
          </a:prstGeom>
          <a:ln w="3175">
            <a:miter lim="400000"/>
          </a:ln>
        </p:spPr>
      </p:pic>
      <p:pic>
        <p:nvPicPr>
          <p:cNvPr id="142" name="frenchtech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611850" y="6594764"/>
            <a:ext cx="3591324" cy="1575828"/>
          </a:xfrm>
          <a:prstGeom prst="rect">
            <a:avLst/>
          </a:prstGeom>
          <a:ln w="3175">
            <a:miter lim="400000"/>
          </a:ln>
        </p:spPr>
      </p:pic>
      <p:pic>
        <p:nvPicPr>
          <p:cNvPr id="143" name="essca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072201" y="4880845"/>
            <a:ext cx="1448552" cy="1347957"/>
          </a:xfrm>
          <a:prstGeom prst="rect">
            <a:avLst/>
          </a:prstGeom>
          <a:ln w="3175">
            <a:miter lim="400000"/>
          </a:ln>
        </p:spPr>
      </p:pic>
      <p:pic>
        <p:nvPicPr>
          <p:cNvPr id="144" name="condenast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339831" y="4943266"/>
            <a:ext cx="2059982" cy="1223114"/>
          </a:xfrm>
          <a:prstGeom prst="rect">
            <a:avLst/>
          </a:prstGeom>
          <a:ln w="3175">
            <a:miter lim="400000"/>
          </a:ln>
        </p:spPr>
      </p:pic>
      <p:pic>
        <p:nvPicPr>
          <p:cNvPr id="145" name="tongji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027504" y="6995226"/>
            <a:ext cx="5015797" cy="1110440"/>
          </a:xfrm>
          <a:prstGeom prst="rect">
            <a:avLst/>
          </a:prstGeom>
          <a:ln w="3175">
            <a:miter lim="400000"/>
          </a:ln>
        </p:spPr>
      </p:pic>
      <p:pic>
        <p:nvPicPr>
          <p:cNvPr id="146" name="divvii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9735249" y="5012956"/>
            <a:ext cx="1083734" cy="1083735"/>
          </a:xfrm>
          <a:prstGeom prst="rect">
            <a:avLst/>
          </a:prstGeom>
          <a:ln w="3175">
            <a:miter lim="400000"/>
          </a:ln>
        </p:spPr>
      </p:pic>
      <p:pic>
        <p:nvPicPr>
          <p:cNvPr id="147" name="nakedhub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4998442" y="1106504"/>
            <a:ext cx="3007916" cy="3007916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xmlns:p14="http://schemas.microsoft.com/office/powerpoint/2010/main" spd="slow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/>
          <p:nvPr/>
        </p:nvSpPr>
        <p:spPr>
          <a:xfrm>
            <a:off x="5343948" y="419100"/>
            <a:ext cx="2110487" cy="9906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>
              <a:defRPr sz="6000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defRPr>
            </a:pPr>
            <a:r>
              <a:t>C</a:t>
            </a:r>
            <a:r>
              <a:rPr>
                <a:solidFill>
                  <a:srgbClr val="000000"/>
                </a:solidFill>
              </a:rPr>
              <a:t>ards</a:t>
            </a:r>
          </a:p>
        </p:txBody>
      </p:sp>
      <p:pic>
        <p:nvPicPr>
          <p:cNvPr id="260" name="Screen Shot 2016-01-05 at 15.18.1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33523" y="2403846"/>
            <a:ext cx="7764876" cy="3092146"/>
          </a:xfrm>
          <a:prstGeom prst="rect">
            <a:avLst/>
          </a:prstGeom>
          <a:ln w="3175">
            <a:miter lim="400000"/>
          </a:ln>
        </p:spPr>
      </p:pic>
      <p:pic>
        <p:nvPicPr>
          <p:cNvPr id="261" name="Screen Shot 2016-01-05 at 15.17.57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768699" y="5662781"/>
            <a:ext cx="7764876" cy="3141620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/>
          <p:nvPr/>
        </p:nvSpPr>
        <p:spPr>
          <a:xfrm>
            <a:off x="5343948" y="419100"/>
            <a:ext cx="2110487" cy="9906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>
              <a:defRPr sz="6000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defRPr>
            </a:pPr>
            <a:r>
              <a:t>C</a:t>
            </a:r>
            <a:r>
              <a:rPr>
                <a:solidFill>
                  <a:srgbClr val="000000"/>
                </a:solidFill>
              </a:rPr>
              <a:t>ards</a:t>
            </a:r>
          </a:p>
        </p:txBody>
      </p:sp>
      <p:pic>
        <p:nvPicPr>
          <p:cNvPr id="264" name="Screen Shot 2016-01-05 at 15.20.1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09059" y="3082068"/>
            <a:ext cx="9033549" cy="3027408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/>
          <p:nvPr/>
        </p:nvSpPr>
        <p:spPr>
          <a:xfrm>
            <a:off x="5569881" y="419100"/>
            <a:ext cx="1658621" cy="9906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>
              <a:defRPr sz="6000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defRPr>
            </a:pPr>
            <a:r>
              <a:t>L</a:t>
            </a:r>
            <a:r>
              <a:rPr>
                <a:solidFill>
                  <a:srgbClr val="000000"/>
                </a:solidFill>
              </a:rPr>
              <a:t>ists</a:t>
            </a:r>
          </a:p>
        </p:txBody>
      </p:sp>
      <p:pic>
        <p:nvPicPr>
          <p:cNvPr id="267" name="Screen Shot 2016-01-05 at 15.21.4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73217" y="2332902"/>
            <a:ext cx="7939832" cy="4952330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/>
          <p:nvPr/>
        </p:nvSpPr>
        <p:spPr>
          <a:xfrm>
            <a:off x="4546515" y="419100"/>
            <a:ext cx="3705353" cy="9906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>
              <a:defRPr sz="6000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defRPr>
            </a:pPr>
            <a:r>
              <a:t>D</a:t>
            </a:r>
            <a:r>
              <a:rPr>
                <a:solidFill>
                  <a:srgbClr val="000000"/>
                </a:solidFill>
              </a:rPr>
              <a:t>ropdown</a:t>
            </a:r>
          </a:p>
        </p:txBody>
      </p:sp>
      <p:pic>
        <p:nvPicPr>
          <p:cNvPr id="270" name="Screen Shot 2016-01-05 at 15.28.5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92034" y="3007832"/>
            <a:ext cx="4913742" cy="4399254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/>
          <p:nvPr/>
        </p:nvSpPr>
        <p:spPr>
          <a:xfrm>
            <a:off x="5007017" y="850900"/>
            <a:ext cx="2784349" cy="12954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>
              <a:defRPr sz="8000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defRPr>
            </a:pPr>
            <a:r>
              <a:t>S</a:t>
            </a:r>
            <a:r>
              <a:rPr>
                <a:solidFill>
                  <a:srgbClr val="000000"/>
                </a:solidFill>
              </a:rPr>
              <a:t>etup</a:t>
            </a:r>
          </a:p>
        </p:txBody>
      </p:sp>
      <p:sp>
        <p:nvSpPr>
          <p:cNvPr id="273" name="Shape 273"/>
          <p:cNvSpPr/>
          <p:nvPr/>
        </p:nvSpPr>
        <p:spPr>
          <a:xfrm>
            <a:off x="-103271" y="68914"/>
            <a:ext cx="13211343" cy="1"/>
          </a:xfrm>
          <a:prstGeom prst="line">
            <a:avLst/>
          </a:prstGeom>
          <a:ln w="152400">
            <a:solidFill>
              <a:schemeClr val="accent5">
                <a:hueOff val="-444211"/>
                <a:satOff val="-14915"/>
                <a:lumOff val="22857"/>
              </a:schemeClr>
            </a:solidFill>
            <a:miter lim="400000"/>
          </a:ln>
        </p:spPr>
        <p:txBody>
          <a:bodyPr lIns="38100" tIns="38100" rIns="38100" bIns="38100" anchor="ctr"/>
          <a:lstStyle/>
          <a:p>
            <a:pPr>
              <a:defRPr sz="2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pic>
        <p:nvPicPr>
          <p:cNvPr id="274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77073" y="4020485"/>
            <a:ext cx="2533188" cy="2533188"/>
          </a:xfrm>
          <a:prstGeom prst="rect">
            <a:avLst/>
          </a:prstGeom>
          <a:ln w="3175">
            <a:miter lim="400000"/>
          </a:ln>
        </p:spPr>
      </p:pic>
      <p:pic>
        <p:nvPicPr>
          <p:cNvPr id="275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690214" y="3730502"/>
            <a:ext cx="3113155" cy="3113155"/>
          </a:xfrm>
          <a:prstGeom prst="rect">
            <a:avLst/>
          </a:prstGeom>
          <a:ln w="3175">
            <a:miter lim="400000"/>
          </a:ln>
        </p:spPr>
      </p:pic>
      <p:pic>
        <p:nvPicPr>
          <p:cNvPr id="276" name="pasted-image.png">
            <a:hlinkClick r:id="rId4"/>
          </p:cNvPr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996086" y="3277350"/>
            <a:ext cx="11165159" cy="4019458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/>
          <p:nvPr/>
        </p:nvSpPr>
        <p:spPr>
          <a:xfrm>
            <a:off x="3118104" y="1003300"/>
            <a:ext cx="6768593" cy="9906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>
              <a:defRPr sz="6000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defRPr>
            </a:pPr>
            <a:r>
              <a:t>S</a:t>
            </a:r>
            <a:r>
              <a:rPr>
                <a:solidFill>
                  <a:srgbClr val="000000"/>
                </a:solidFill>
              </a:rPr>
              <a:t>tarting Boilerplate</a:t>
            </a:r>
          </a:p>
        </p:txBody>
      </p:sp>
      <p:sp>
        <p:nvSpPr>
          <p:cNvPr id="279" name="Shape 279"/>
          <p:cNvSpPr/>
          <p:nvPr/>
        </p:nvSpPr>
        <p:spPr>
          <a:xfrm>
            <a:off x="-103271" y="68914"/>
            <a:ext cx="13211343" cy="1"/>
          </a:xfrm>
          <a:prstGeom prst="line">
            <a:avLst/>
          </a:prstGeom>
          <a:ln w="152400">
            <a:solidFill>
              <a:schemeClr val="accent5">
                <a:hueOff val="-444211"/>
                <a:satOff val="-14915"/>
                <a:lumOff val="22857"/>
              </a:schemeClr>
            </a:solidFill>
            <a:miter lim="400000"/>
          </a:ln>
        </p:spPr>
        <p:txBody>
          <a:bodyPr lIns="38100" tIns="38100" rIns="38100" bIns="38100" anchor="ctr"/>
          <a:lstStyle/>
          <a:p>
            <a:pPr>
              <a:defRPr sz="2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280" name="Shape 280"/>
          <p:cNvSpPr/>
          <p:nvPr/>
        </p:nvSpPr>
        <p:spPr>
          <a:xfrm>
            <a:off x="390318" y="4991099"/>
            <a:ext cx="12224164" cy="6858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>
            <a:lvl1pPr>
              <a:defRPr sz="4000" u="sng">
                <a:solidFill>
                  <a:schemeClr val="accent1">
                    <a:satOff val="-3355"/>
                    <a:lumOff val="26614"/>
                  </a:schemeClr>
                </a:solidFill>
                <a:hlinkClick r:id="rId2"/>
              </a:defRPr>
            </a:lvl1pPr>
          </a:lstStyle>
          <a:p>
            <a:pPr>
              <a:defRPr u="none"/>
            </a:pPr>
            <a:r>
              <a:rPr lang="en-US" dirty="0">
                <a:hlinkClick r:id="rId3"/>
              </a:rPr>
              <a:t>http://</a:t>
            </a:r>
            <a:r>
              <a:rPr lang="en-US" dirty="0" err="1">
                <a:hlinkClick r:id="rId3"/>
              </a:rPr>
              <a:t>tinyurl.com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ui</a:t>
            </a:r>
            <a:r>
              <a:rPr lang="en-US" dirty="0">
                <a:hlinkClick r:id="rId3"/>
              </a:rPr>
              <a:t>-sprint</a:t>
            </a:r>
            <a:endParaRPr u="sng" dirty="0">
              <a:hlinkClick r:id="rId2"/>
            </a:endParaRPr>
          </a:p>
        </p:txBody>
      </p:sp>
      <p:sp>
        <p:nvSpPr>
          <p:cNvPr id="281" name="Shape 281"/>
          <p:cNvSpPr/>
          <p:nvPr/>
        </p:nvSpPr>
        <p:spPr>
          <a:xfrm>
            <a:off x="3853180" y="4182533"/>
            <a:ext cx="5298441" cy="6858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>
              <a:defRPr sz="4000"/>
            </a:lvl1pPr>
          </a:lstStyle>
          <a:p>
            <a:r>
              <a:rPr dirty="0"/>
              <a:t>Download ZIP or clone</a:t>
            </a:r>
          </a:p>
        </p:txBody>
      </p:sp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/>
          <p:nvPr/>
        </p:nvSpPr>
        <p:spPr>
          <a:xfrm>
            <a:off x="2988225" y="1003300"/>
            <a:ext cx="6821933" cy="9906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>
              <a:defRPr sz="6000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defRPr>
            </a:pPr>
            <a:r>
              <a:t>E</a:t>
            </a:r>
            <a:r>
              <a:rPr>
                <a:solidFill>
                  <a:srgbClr val="000000"/>
                </a:solidFill>
              </a:rPr>
              <a:t>asy CSS examples</a:t>
            </a:r>
          </a:p>
        </p:txBody>
      </p:sp>
      <p:sp>
        <p:nvSpPr>
          <p:cNvPr id="284" name="Shape 284"/>
          <p:cNvSpPr/>
          <p:nvPr/>
        </p:nvSpPr>
        <p:spPr>
          <a:xfrm>
            <a:off x="-103271" y="68914"/>
            <a:ext cx="13211343" cy="1"/>
          </a:xfrm>
          <a:prstGeom prst="line">
            <a:avLst/>
          </a:prstGeom>
          <a:ln w="152400">
            <a:solidFill>
              <a:schemeClr val="accent5">
                <a:hueOff val="-444211"/>
                <a:satOff val="-14915"/>
                <a:lumOff val="22857"/>
              </a:schemeClr>
            </a:solidFill>
            <a:miter lim="400000"/>
          </a:ln>
        </p:spPr>
        <p:txBody>
          <a:bodyPr lIns="38100" tIns="38100" rIns="38100" bIns="38100" anchor="ctr"/>
          <a:lstStyle/>
          <a:p>
            <a:pPr>
              <a:defRPr sz="2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285" name="Shape 285"/>
          <p:cNvSpPr/>
          <p:nvPr/>
        </p:nvSpPr>
        <p:spPr>
          <a:xfrm>
            <a:off x="3341763" y="3200400"/>
            <a:ext cx="6501741" cy="9652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algn="l"/>
          </a:lstStyle>
          <a:p>
            <a:r>
              <a:t>Let’s code together</a:t>
            </a:r>
          </a:p>
        </p:txBody>
      </p:sp>
      <p:sp>
        <p:nvSpPr>
          <p:cNvPr id="286" name="Shape 286"/>
          <p:cNvSpPr/>
          <p:nvPr/>
        </p:nvSpPr>
        <p:spPr>
          <a:xfrm>
            <a:off x="4178354" y="4571999"/>
            <a:ext cx="4652301" cy="27432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 marL="716138" indent="-716138" algn="l">
              <a:buSzPct val="75000"/>
              <a:buChar char="-"/>
            </a:pPr>
            <a:r>
              <a:t>Avatars</a:t>
            </a:r>
          </a:p>
          <a:p>
            <a:pPr marL="716138" indent="-716138" algn="l">
              <a:buSzPct val="75000"/>
              <a:buChar char="-"/>
            </a:pPr>
            <a:r>
              <a:t>Buttons</a:t>
            </a:r>
          </a:p>
          <a:p>
            <a:pPr marL="716138" indent="-716138" algn="l">
              <a:buSzPct val="75000"/>
              <a:buChar char="-"/>
            </a:pPr>
            <a:r>
              <a:t>Dropdowns</a:t>
            </a:r>
          </a:p>
        </p:txBody>
      </p:sp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/>
          <p:nvPr/>
        </p:nvSpPr>
        <p:spPr>
          <a:xfrm>
            <a:off x="3993006" y="3543300"/>
            <a:ext cx="5272787" cy="190500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>
              <a:defRPr sz="6000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defRPr>
            </a:pPr>
            <a:r>
              <a:t>C</a:t>
            </a:r>
            <a:r>
              <a:rPr>
                <a:solidFill>
                  <a:srgbClr val="000000"/>
                </a:solidFill>
              </a:rPr>
              <a:t>SS advanced</a:t>
            </a:r>
          </a:p>
          <a:p>
            <a:pPr>
              <a:defRPr sz="6000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defRPr>
            </a:pPr>
            <a:r>
              <a:rPr>
                <a:solidFill>
                  <a:srgbClr val="000000"/>
                </a:solidFill>
              </a:rPr>
              <a:t>patterns</a:t>
            </a:r>
          </a:p>
        </p:txBody>
      </p:sp>
      <p:sp>
        <p:nvSpPr>
          <p:cNvPr id="289" name="Shape 289"/>
          <p:cNvSpPr/>
          <p:nvPr/>
        </p:nvSpPr>
        <p:spPr>
          <a:xfrm>
            <a:off x="-103271" y="68914"/>
            <a:ext cx="13211343" cy="1"/>
          </a:xfrm>
          <a:prstGeom prst="line">
            <a:avLst/>
          </a:prstGeom>
          <a:ln w="152400">
            <a:solidFill>
              <a:schemeClr val="accent5">
                <a:hueOff val="-444211"/>
                <a:satOff val="-14915"/>
                <a:lumOff val="22857"/>
              </a:schemeClr>
            </a:solidFill>
            <a:miter lim="400000"/>
          </a:ln>
        </p:spPr>
        <p:txBody>
          <a:bodyPr lIns="38100" tIns="38100" rIns="38100" bIns="38100" anchor="ctr"/>
          <a:lstStyle/>
          <a:p>
            <a:pPr>
              <a:defRPr sz="2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</p:spTree>
  </p:cSld>
  <p:clrMapOvr>
    <a:masterClrMapping/>
  </p:clrMapOvr>
  <p:transition xmlns:p14="http://schemas.microsoft.com/office/powerpoint/2010/main" spd="slow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/>
          <p:nvPr/>
        </p:nvSpPr>
        <p:spPr>
          <a:xfrm>
            <a:off x="3147864" y="1003300"/>
            <a:ext cx="6502655" cy="9906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>
              <a:defRPr sz="6000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defRPr>
            </a:pPr>
            <a:r>
              <a:t>G</a:t>
            </a:r>
            <a:r>
              <a:rPr>
                <a:solidFill>
                  <a:srgbClr val="000000"/>
                </a:solidFill>
              </a:rPr>
              <a:t>radient filter CSS</a:t>
            </a:r>
          </a:p>
        </p:txBody>
      </p:sp>
      <p:sp>
        <p:nvSpPr>
          <p:cNvPr id="292" name="Shape 292"/>
          <p:cNvSpPr/>
          <p:nvPr/>
        </p:nvSpPr>
        <p:spPr>
          <a:xfrm>
            <a:off x="-103271" y="68914"/>
            <a:ext cx="13211343" cy="1"/>
          </a:xfrm>
          <a:prstGeom prst="line">
            <a:avLst/>
          </a:prstGeom>
          <a:ln w="152400">
            <a:solidFill>
              <a:schemeClr val="accent5">
                <a:hueOff val="-444211"/>
                <a:satOff val="-14915"/>
                <a:lumOff val="22857"/>
              </a:schemeClr>
            </a:solidFill>
            <a:miter lim="400000"/>
          </a:ln>
        </p:spPr>
        <p:txBody>
          <a:bodyPr lIns="38100" tIns="38100" rIns="38100" bIns="38100" anchor="ctr"/>
          <a:lstStyle/>
          <a:p>
            <a:pPr>
              <a:defRPr sz="2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pic>
        <p:nvPicPr>
          <p:cNvPr id="293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15512" y="2510314"/>
            <a:ext cx="4986576" cy="6180772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xmlns:p14="http://schemas.microsoft.com/office/powerpoint/2010/main" spd="slow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/>
          <p:nvPr/>
        </p:nvSpPr>
        <p:spPr>
          <a:xfrm>
            <a:off x="3147864" y="1003300"/>
            <a:ext cx="6502655" cy="9906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>
              <a:defRPr sz="6000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defRPr>
            </a:pPr>
            <a:r>
              <a:t>G</a:t>
            </a:r>
            <a:r>
              <a:rPr>
                <a:solidFill>
                  <a:srgbClr val="000000"/>
                </a:solidFill>
              </a:rPr>
              <a:t>radient filter CSS</a:t>
            </a:r>
          </a:p>
        </p:txBody>
      </p:sp>
      <p:sp>
        <p:nvSpPr>
          <p:cNvPr id="296" name="Shape 296"/>
          <p:cNvSpPr/>
          <p:nvPr/>
        </p:nvSpPr>
        <p:spPr>
          <a:xfrm>
            <a:off x="-103271" y="68914"/>
            <a:ext cx="13211343" cy="1"/>
          </a:xfrm>
          <a:prstGeom prst="line">
            <a:avLst/>
          </a:prstGeom>
          <a:ln w="152400">
            <a:solidFill>
              <a:schemeClr val="accent5">
                <a:hueOff val="-444211"/>
                <a:satOff val="-14915"/>
                <a:lumOff val="22857"/>
              </a:schemeClr>
            </a:solidFill>
            <a:miter lim="400000"/>
          </a:ln>
        </p:spPr>
        <p:txBody>
          <a:bodyPr lIns="38100" tIns="38100" rIns="38100" bIns="38100" anchor="ctr"/>
          <a:lstStyle/>
          <a:p>
            <a:pPr>
              <a:defRPr sz="2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297" name="Shape 297"/>
          <p:cNvSpPr/>
          <p:nvPr/>
        </p:nvSpPr>
        <p:spPr>
          <a:xfrm>
            <a:off x="593974" y="2573866"/>
            <a:ext cx="13068301" cy="18542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 algn="l">
              <a:defRPr sz="3000">
                <a:latin typeface="Menlo"/>
                <a:ea typeface="Menlo"/>
                <a:cs typeface="Menlo"/>
                <a:sym typeface="Menlo"/>
              </a:defRPr>
            </a:pPr>
            <a:r>
              <a:rPr b="1">
                <a:solidFill>
                  <a:schemeClr val="accent5"/>
                </a:solidFill>
              </a:rPr>
              <a:t>background</a:t>
            </a:r>
            <a:r>
              <a:t>: </a:t>
            </a:r>
            <a:r>
              <a:rPr>
                <a:solidFill>
                  <a:schemeClr val="accent1"/>
                </a:solidFill>
              </a:rPr>
              <a:t>linear-gradient</a:t>
            </a:r>
            <a:r>
              <a:t>(</a:t>
            </a:r>
            <a:r>
              <a:rPr>
                <a:solidFill>
                  <a:srgbClr val="A6AAA9"/>
                </a:solidFill>
              </a:rPr>
              <a:t>angle, </a:t>
            </a:r>
          </a:p>
          <a:p>
            <a:pPr lvl="8" algn="l">
              <a:defRPr sz="3000"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A6AAA9"/>
                </a:solidFill>
              </a:rPr>
              <a:t>                    start_color start_point,                     </a:t>
            </a:r>
          </a:p>
          <a:p>
            <a:pPr lvl="8" algn="l">
              <a:defRPr sz="3000"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A6AAA9"/>
                </a:solidFill>
              </a:rPr>
              <a:t>                    end_color end_point</a:t>
            </a:r>
            <a:r>
              <a:t>), </a:t>
            </a:r>
          </a:p>
          <a:p>
            <a:pPr lvl="8" algn="l">
              <a:defRPr sz="3000">
                <a:latin typeface="Menlo"/>
                <a:ea typeface="Menlo"/>
                <a:cs typeface="Menlo"/>
                <a:sym typeface="Menlo"/>
              </a:defRPr>
            </a:pPr>
            <a:r>
              <a:t>    </a:t>
            </a:r>
            <a:r>
              <a:rPr>
                <a:solidFill>
                  <a:schemeClr val="accent1"/>
                </a:solidFill>
              </a:rPr>
              <a:t>url</a:t>
            </a:r>
            <a:r>
              <a:t>(</a:t>
            </a:r>
            <a:r>
              <a:rPr>
                <a:solidFill>
                  <a:srgbClr val="A6AAA9"/>
                </a:solidFill>
              </a:rPr>
              <a:t>'background.jpg'</a:t>
            </a:r>
            <a:r>
              <a:t>);</a:t>
            </a:r>
          </a:p>
        </p:txBody>
      </p:sp>
      <p:sp>
        <p:nvSpPr>
          <p:cNvPr id="298" name="Shape 298"/>
          <p:cNvSpPr/>
          <p:nvPr/>
        </p:nvSpPr>
        <p:spPr>
          <a:xfrm>
            <a:off x="593974" y="5560483"/>
            <a:ext cx="13068301" cy="18542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 algn="l">
              <a:defRPr sz="3000">
                <a:latin typeface="Menlo"/>
                <a:ea typeface="Menlo"/>
                <a:cs typeface="Menlo"/>
                <a:sym typeface="Menlo"/>
              </a:defRPr>
            </a:pPr>
            <a:r>
              <a:rPr b="1">
                <a:solidFill>
                  <a:schemeClr val="accent5"/>
                </a:solidFill>
              </a:rPr>
              <a:t>background</a:t>
            </a:r>
            <a:r>
              <a:t>: </a:t>
            </a:r>
            <a:r>
              <a:rPr>
                <a:solidFill>
                  <a:schemeClr val="accent1"/>
                </a:solidFill>
              </a:rPr>
              <a:t>linear-gradient</a:t>
            </a:r>
            <a:r>
              <a:t>(</a:t>
            </a:r>
            <a:r>
              <a:rPr>
                <a:solidFill>
                  <a:srgbClr val="A6AAA9"/>
                </a:solidFill>
              </a:rPr>
              <a:t>135deg, </a:t>
            </a:r>
          </a:p>
          <a:p>
            <a:pPr lvl="8" algn="l">
              <a:defRPr sz="3000"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A6AAA9"/>
                </a:solidFill>
              </a:rPr>
              <a:t>                    yellow 0%,                     </a:t>
            </a:r>
          </a:p>
          <a:p>
            <a:pPr lvl="8" algn="l">
              <a:defRPr sz="3000"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A6AAA9"/>
                </a:solidFill>
              </a:rPr>
              <a:t>                    green 50%</a:t>
            </a:r>
            <a:r>
              <a:t>), </a:t>
            </a:r>
          </a:p>
          <a:p>
            <a:pPr lvl="8" algn="l">
              <a:defRPr sz="3000">
                <a:latin typeface="Menlo"/>
                <a:ea typeface="Menlo"/>
                <a:cs typeface="Menlo"/>
                <a:sym typeface="Menlo"/>
              </a:defRPr>
            </a:pPr>
            <a:r>
              <a:t>    </a:t>
            </a:r>
            <a:r>
              <a:rPr>
                <a:solidFill>
                  <a:schemeClr val="accent1"/>
                </a:solidFill>
              </a:rPr>
              <a:t>url</a:t>
            </a:r>
            <a:r>
              <a:t>(</a:t>
            </a:r>
            <a:r>
              <a:rPr>
                <a:solidFill>
                  <a:srgbClr val="A6AAA9"/>
                </a:solidFill>
              </a:rPr>
              <a:t>'background.jpg'</a:t>
            </a:r>
            <a:r>
              <a:t>);</a:t>
            </a:r>
          </a:p>
        </p:txBody>
      </p:sp>
    </p:spTree>
  </p:cSld>
  <p:clrMapOvr>
    <a:masterClrMapping/>
  </p:clrMapOvr>
  <p:transition xmlns:p14="http://schemas.microsoft.com/office/powerpoint/2010/main"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50951" y="4501270"/>
            <a:ext cx="4102898" cy="751061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Shape 300"/>
          <p:cNvSpPr/>
          <p:nvPr/>
        </p:nvSpPr>
        <p:spPr>
          <a:xfrm>
            <a:off x="3493812" y="1003300"/>
            <a:ext cx="5810759" cy="9906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>
              <a:defRPr sz="6000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defRPr>
            </a:pPr>
            <a:r>
              <a:t>R</a:t>
            </a:r>
            <a:r>
              <a:rPr>
                <a:solidFill>
                  <a:srgbClr val="000000"/>
                </a:solidFill>
              </a:rPr>
              <a:t>elative position</a:t>
            </a:r>
          </a:p>
        </p:txBody>
      </p:sp>
      <p:sp>
        <p:nvSpPr>
          <p:cNvPr id="301" name="Shape 301"/>
          <p:cNvSpPr/>
          <p:nvPr/>
        </p:nvSpPr>
        <p:spPr>
          <a:xfrm>
            <a:off x="-103271" y="68914"/>
            <a:ext cx="13211343" cy="1"/>
          </a:xfrm>
          <a:prstGeom prst="line">
            <a:avLst/>
          </a:prstGeom>
          <a:ln w="152400">
            <a:solidFill>
              <a:schemeClr val="accent5">
                <a:hueOff val="-444211"/>
                <a:satOff val="-14915"/>
                <a:lumOff val="22857"/>
              </a:schemeClr>
            </a:solidFill>
            <a:miter lim="400000"/>
          </a:ln>
        </p:spPr>
        <p:txBody>
          <a:bodyPr lIns="38100" tIns="38100" rIns="38100" bIns="38100" anchor="ctr"/>
          <a:lstStyle/>
          <a:p>
            <a:pPr>
              <a:defRPr sz="2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302" name="Shape 302"/>
          <p:cNvSpPr/>
          <p:nvPr/>
        </p:nvSpPr>
        <p:spPr>
          <a:xfrm>
            <a:off x="2218758" y="3162300"/>
            <a:ext cx="8349122" cy="16002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 marL="617361" indent="-617361" algn="l">
              <a:buSzPct val="75000"/>
              <a:buChar char="-"/>
              <a:defRPr sz="5000"/>
            </a:pPr>
            <a:r>
              <a:t>Offset from initial position</a:t>
            </a:r>
          </a:p>
          <a:p>
            <a:pPr marL="617361" indent="-617361" algn="l">
              <a:buSzPct val="75000"/>
              <a:buChar char="-"/>
              <a:defRPr sz="5000"/>
            </a:pPr>
            <a:r>
              <a:t>A way to pin an element</a:t>
            </a:r>
          </a:p>
        </p:txBody>
      </p:sp>
      <p:sp>
        <p:nvSpPr>
          <p:cNvPr id="303" name="Shape 303"/>
          <p:cNvSpPr/>
          <p:nvPr/>
        </p:nvSpPr>
        <p:spPr>
          <a:xfrm>
            <a:off x="2373511" y="5736166"/>
            <a:ext cx="7783196" cy="16002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>
              <a:defRPr sz="5000"/>
            </a:pPr>
            <a:r>
              <a:t>Let’s offset logo on </a:t>
            </a:r>
            <a:br/>
            <a:r>
              <a:rPr u="sng">
                <a:hlinkClick r:id="rId2"/>
              </a:rPr>
              <a:t>https://www.lewagon.com/</a:t>
            </a:r>
          </a:p>
        </p:txBody>
      </p:sp>
      <p:pic>
        <p:nvPicPr>
          <p:cNvPr id="304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898396" y="3923111"/>
            <a:ext cx="658675" cy="789778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xmlns:p14="http://schemas.microsoft.com/office/powerpoint/2010/main" spd="slow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Shape 306"/>
          <p:cNvSpPr/>
          <p:nvPr/>
        </p:nvSpPr>
        <p:spPr>
          <a:xfrm>
            <a:off x="3331506" y="1003300"/>
            <a:ext cx="6135371" cy="9906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>
              <a:defRPr sz="6000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defRPr>
            </a:pPr>
            <a:r>
              <a:t>A</a:t>
            </a:r>
            <a:r>
              <a:rPr>
                <a:solidFill>
                  <a:srgbClr val="000000"/>
                </a:solidFill>
              </a:rPr>
              <a:t>bsolute position</a:t>
            </a:r>
          </a:p>
        </p:txBody>
      </p:sp>
      <p:sp>
        <p:nvSpPr>
          <p:cNvPr id="307" name="Shape 307"/>
          <p:cNvSpPr/>
          <p:nvPr/>
        </p:nvSpPr>
        <p:spPr>
          <a:xfrm>
            <a:off x="-103271" y="68914"/>
            <a:ext cx="13211343" cy="1"/>
          </a:xfrm>
          <a:prstGeom prst="line">
            <a:avLst/>
          </a:prstGeom>
          <a:ln w="152400">
            <a:solidFill>
              <a:schemeClr val="accent5">
                <a:hueOff val="-444211"/>
                <a:satOff val="-14915"/>
                <a:lumOff val="22857"/>
              </a:schemeClr>
            </a:solidFill>
            <a:miter lim="400000"/>
          </a:ln>
        </p:spPr>
        <p:txBody>
          <a:bodyPr lIns="38100" tIns="38100" rIns="38100" bIns="38100" anchor="ctr"/>
          <a:lstStyle/>
          <a:p>
            <a:pPr>
              <a:defRPr sz="2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308" name="Shape 308"/>
          <p:cNvSpPr/>
          <p:nvPr/>
        </p:nvSpPr>
        <p:spPr>
          <a:xfrm>
            <a:off x="1785210" y="3941233"/>
            <a:ext cx="10321433" cy="16002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 marL="617361" indent="-617361" algn="l">
              <a:buSzPct val="75000"/>
              <a:buChar char="-"/>
              <a:defRPr sz="5000"/>
            </a:pPr>
            <a:r>
              <a:t>Offset from 1st positioned parent</a:t>
            </a:r>
          </a:p>
          <a:p>
            <a:pPr marL="617361" indent="-617361" algn="l">
              <a:buSzPct val="75000"/>
              <a:buChar char="-"/>
              <a:defRPr sz="5000"/>
            </a:pPr>
            <a:r>
              <a:t>If no pinned parent =&gt; body</a:t>
            </a:r>
          </a:p>
        </p:txBody>
      </p:sp>
    </p:spTree>
  </p:cSld>
  <p:clrMapOvr>
    <a:masterClrMapping/>
  </p:clrMapOvr>
  <p:transition xmlns:p14="http://schemas.microsoft.com/office/powerpoint/2010/main" spd="slow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/>
          <p:nvPr/>
        </p:nvSpPr>
        <p:spPr>
          <a:xfrm>
            <a:off x="1760643" y="1003300"/>
            <a:ext cx="9277097" cy="9906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>
              <a:defRPr sz="6000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defRPr>
            </a:pPr>
            <a:r>
              <a:t>R</a:t>
            </a:r>
            <a:r>
              <a:rPr>
                <a:solidFill>
                  <a:srgbClr val="000000"/>
                </a:solidFill>
              </a:rPr>
              <a:t>elative / </a:t>
            </a:r>
            <a:r>
              <a:t>A</a:t>
            </a:r>
            <a:r>
              <a:rPr>
                <a:solidFill>
                  <a:srgbClr val="000000"/>
                </a:solidFill>
              </a:rPr>
              <a:t>bsolute pattern</a:t>
            </a:r>
          </a:p>
        </p:txBody>
      </p:sp>
      <p:sp>
        <p:nvSpPr>
          <p:cNvPr id="311" name="Shape 311"/>
          <p:cNvSpPr/>
          <p:nvPr/>
        </p:nvSpPr>
        <p:spPr>
          <a:xfrm>
            <a:off x="-103271" y="68914"/>
            <a:ext cx="13211343" cy="1"/>
          </a:xfrm>
          <a:prstGeom prst="line">
            <a:avLst/>
          </a:prstGeom>
          <a:ln w="152400">
            <a:solidFill>
              <a:schemeClr val="accent5">
                <a:hueOff val="-444211"/>
                <a:satOff val="-14915"/>
                <a:lumOff val="22857"/>
              </a:schemeClr>
            </a:solidFill>
            <a:miter lim="400000"/>
          </a:ln>
        </p:spPr>
        <p:txBody>
          <a:bodyPr lIns="38100" tIns="38100" rIns="38100" bIns="38100" anchor="ctr"/>
          <a:lstStyle/>
          <a:p>
            <a:pPr>
              <a:defRPr sz="2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pic>
        <p:nvPicPr>
          <p:cNvPr id="312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35543" y="3230226"/>
            <a:ext cx="11274991" cy="3769931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xmlns:p14="http://schemas.microsoft.com/office/powerpoint/2010/main" spd="slow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hape 314"/>
          <p:cNvSpPr/>
          <p:nvPr/>
        </p:nvSpPr>
        <p:spPr>
          <a:xfrm>
            <a:off x="1760643" y="1003300"/>
            <a:ext cx="9277097" cy="9906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>
              <a:defRPr sz="6000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defRPr>
            </a:pPr>
            <a:r>
              <a:t>R</a:t>
            </a:r>
            <a:r>
              <a:rPr>
                <a:solidFill>
                  <a:srgbClr val="000000"/>
                </a:solidFill>
              </a:rPr>
              <a:t>elative / </a:t>
            </a:r>
            <a:r>
              <a:t>A</a:t>
            </a:r>
            <a:r>
              <a:rPr>
                <a:solidFill>
                  <a:srgbClr val="000000"/>
                </a:solidFill>
              </a:rPr>
              <a:t>bsolute pattern</a:t>
            </a:r>
          </a:p>
        </p:txBody>
      </p:sp>
      <p:sp>
        <p:nvSpPr>
          <p:cNvPr id="315" name="Shape 315"/>
          <p:cNvSpPr/>
          <p:nvPr/>
        </p:nvSpPr>
        <p:spPr>
          <a:xfrm>
            <a:off x="-103271" y="68914"/>
            <a:ext cx="13211343" cy="1"/>
          </a:xfrm>
          <a:prstGeom prst="line">
            <a:avLst/>
          </a:prstGeom>
          <a:ln w="152400">
            <a:solidFill>
              <a:schemeClr val="accent5">
                <a:hueOff val="-444211"/>
                <a:satOff val="-14915"/>
                <a:lumOff val="22857"/>
              </a:schemeClr>
            </a:solidFill>
            <a:miter lim="400000"/>
          </a:ln>
        </p:spPr>
        <p:txBody>
          <a:bodyPr lIns="38100" tIns="38100" rIns="38100" bIns="38100" anchor="ctr"/>
          <a:lstStyle/>
          <a:p>
            <a:pPr>
              <a:defRPr sz="2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pic>
        <p:nvPicPr>
          <p:cNvPr id="316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88907" y="3326623"/>
            <a:ext cx="11179165" cy="3705486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xmlns:p14="http://schemas.microsoft.com/office/powerpoint/2010/main" spd="slow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Shape 318"/>
          <p:cNvSpPr/>
          <p:nvPr/>
        </p:nvSpPr>
        <p:spPr>
          <a:xfrm>
            <a:off x="1760643" y="1003300"/>
            <a:ext cx="9277097" cy="9906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>
              <a:defRPr sz="6000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defRPr>
            </a:pPr>
            <a:r>
              <a:t>R</a:t>
            </a:r>
            <a:r>
              <a:rPr>
                <a:solidFill>
                  <a:srgbClr val="000000"/>
                </a:solidFill>
              </a:rPr>
              <a:t>elative / </a:t>
            </a:r>
            <a:r>
              <a:t>A</a:t>
            </a:r>
            <a:r>
              <a:rPr>
                <a:solidFill>
                  <a:srgbClr val="000000"/>
                </a:solidFill>
              </a:rPr>
              <a:t>bsolute pattern</a:t>
            </a:r>
          </a:p>
        </p:txBody>
      </p:sp>
      <p:sp>
        <p:nvSpPr>
          <p:cNvPr id="319" name="Shape 319"/>
          <p:cNvSpPr/>
          <p:nvPr/>
        </p:nvSpPr>
        <p:spPr>
          <a:xfrm>
            <a:off x="-103271" y="68914"/>
            <a:ext cx="13211343" cy="1"/>
          </a:xfrm>
          <a:prstGeom prst="line">
            <a:avLst/>
          </a:prstGeom>
          <a:ln w="152400">
            <a:solidFill>
              <a:schemeClr val="accent5">
                <a:hueOff val="-444211"/>
                <a:satOff val="-14915"/>
                <a:lumOff val="22857"/>
              </a:schemeClr>
            </a:solidFill>
            <a:miter lim="400000"/>
          </a:ln>
        </p:spPr>
        <p:txBody>
          <a:bodyPr lIns="38100" tIns="38100" rIns="38100" bIns="38100" anchor="ctr"/>
          <a:lstStyle/>
          <a:p>
            <a:pPr>
              <a:defRPr sz="2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pic>
        <p:nvPicPr>
          <p:cNvPr id="320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32398" y="3134469"/>
            <a:ext cx="11509263" cy="3933106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xmlns:p14="http://schemas.microsoft.com/office/powerpoint/2010/main" spd="slow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/>
          <p:nvPr/>
        </p:nvSpPr>
        <p:spPr>
          <a:xfrm>
            <a:off x="1760643" y="1003300"/>
            <a:ext cx="9277097" cy="9906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>
              <a:defRPr sz="6000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defRPr>
            </a:pPr>
            <a:r>
              <a:t>R</a:t>
            </a:r>
            <a:r>
              <a:rPr>
                <a:solidFill>
                  <a:srgbClr val="000000"/>
                </a:solidFill>
              </a:rPr>
              <a:t>elative / </a:t>
            </a:r>
            <a:r>
              <a:t>A</a:t>
            </a:r>
            <a:r>
              <a:rPr>
                <a:solidFill>
                  <a:srgbClr val="000000"/>
                </a:solidFill>
              </a:rPr>
              <a:t>bsolute pattern</a:t>
            </a:r>
          </a:p>
        </p:txBody>
      </p:sp>
      <p:sp>
        <p:nvSpPr>
          <p:cNvPr id="323" name="Shape 323"/>
          <p:cNvSpPr/>
          <p:nvPr/>
        </p:nvSpPr>
        <p:spPr>
          <a:xfrm>
            <a:off x="-103271" y="68914"/>
            <a:ext cx="13211343" cy="1"/>
          </a:xfrm>
          <a:prstGeom prst="line">
            <a:avLst/>
          </a:prstGeom>
          <a:ln w="152400">
            <a:solidFill>
              <a:schemeClr val="accent5">
                <a:hueOff val="-444211"/>
                <a:satOff val="-14915"/>
                <a:lumOff val="22857"/>
              </a:schemeClr>
            </a:solidFill>
            <a:miter lim="400000"/>
          </a:ln>
        </p:spPr>
        <p:txBody>
          <a:bodyPr lIns="38100" tIns="38100" rIns="38100" bIns="38100" anchor="ctr"/>
          <a:lstStyle/>
          <a:p>
            <a:pPr>
              <a:defRPr sz="2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pic>
        <p:nvPicPr>
          <p:cNvPr id="324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90545" y="3250690"/>
            <a:ext cx="11470789" cy="3754288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xmlns:p14="http://schemas.microsoft.com/office/powerpoint/2010/main" spd="slow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hape 326"/>
          <p:cNvSpPr/>
          <p:nvPr/>
        </p:nvSpPr>
        <p:spPr>
          <a:xfrm>
            <a:off x="1760643" y="1003300"/>
            <a:ext cx="9277097" cy="9906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>
              <a:defRPr sz="6000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defRPr>
            </a:pPr>
            <a:r>
              <a:t>R</a:t>
            </a:r>
            <a:r>
              <a:rPr>
                <a:solidFill>
                  <a:srgbClr val="000000"/>
                </a:solidFill>
              </a:rPr>
              <a:t>elative / </a:t>
            </a:r>
            <a:r>
              <a:t>A</a:t>
            </a:r>
            <a:r>
              <a:rPr>
                <a:solidFill>
                  <a:srgbClr val="000000"/>
                </a:solidFill>
              </a:rPr>
              <a:t>bsolute pattern</a:t>
            </a:r>
          </a:p>
        </p:txBody>
      </p:sp>
      <p:sp>
        <p:nvSpPr>
          <p:cNvPr id="327" name="Shape 327"/>
          <p:cNvSpPr/>
          <p:nvPr/>
        </p:nvSpPr>
        <p:spPr>
          <a:xfrm>
            <a:off x="-103271" y="68914"/>
            <a:ext cx="13211343" cy="1"/>
          </a:xfrm>
          <a:prstGeom prst="line">
            <a:avLst/>
          </a:prstGeom>
          <a:ln w="152400">
            <a:solidFill>
              <a:schemeClr val="accent5">
                <a:hueOff val="-444211"/>
                <a:satOff val="-14915"/>
                <a:lumOff val="22857"/>
              </a:schemeClr>
            </a:solidFill>
            <a:miter lim="400000"/>
          </a:ln>
        </p:spPr>
        <p:txBody>
          <a:bodyPr lIns="38100" tIns="38100" rIns="38100" bIns="38100" anchor="ctr"/>
          <a:lstStyle/>
          <a:p>
            <a:pPr>
              <a:defRPr sz="2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pic>
        <p:nvPicPr>
          <p:cNvPr id="328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92400" y="3117850"/>
            <a:ext cx="7620000" cy="4025900"/>
          </a:xfrm>
          <a:prstGeom prst="rect">
            <a:avLst/>
          </a:prstGeom>
          <a:ln w="3175">
            <a:miter lim="400000"/>
          </a:ln>
        </p:spPr>
      </p:pic>
      <p:sp>
        <p:nvSpPr>
          <p:cNvPr id="329" name="Shape 329"/>
          <p:cNvSpPr/>
          <p:nvPr/>
        </p:nvSpPr>
        <p:spPr>
          <a:xfrm>
            <a:off x="5452491" y="2044700"/>
            <a:ext cx="2099819" cy="5334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>
              <a:defRPr sz="3000"/>
            </a:lvl1pPr>
          </a:lstStyle>
          <a:p>
            <a:r>
              <a:t>card design</a:t>
            </a:r>
          </a:p>
        </p:txBody>
      </p:sp>
    </p:spTree>
  </p:cSld>
  <p:clrMapOvr>
    <a:masterClrMapping/>
  </p:clrMapOvr>
  <p:transition xmlns:p14="http://schemas.microsoft.com/office/powerpoint/2010/main" spd="slow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Shape 331"/>
          <p:cNvSpPr/>
          <p:nvPr/>
        </p:nvSpPr>
        <p:spPr>
          <a:xfrm>
            <a:off x="1760643" y="1003300"/>
            <a:ext cx="9277097" cy="9906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>
              <a:defRPr sz="6000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defRPr>
            </a:pPr>
            <a:r>
              <a:t>R</a:t>
            </a:r>
            <a:r>
              <a:rPr>
                <a:solidFill>
                  <a:srgbClr val="000000"/>
                </a:solidFill>
              </a:rPr>
              <a:t>elative / </a:t>
            </a:r>
            <a:r>
              <a:t>A</a:t>
            </a:r>
            <a:r>
              <a:rPr>
                <a:solidFill>
                  <a:srgbClr val="000000"/>
                </a:solidFill>
              </a:rPr>
              <a:t>bsolute pattern</a:t>
            </a:r>
          </a:p>
        </p:txBody>
      </p:sp>
      <p:sp>
        <p:nvSpPr>
          <p:cNvPr id="332" name="Shape 332"/>
          <p:cNvSpPr/>
          <p:nvPr/>
        </p:nvSpPr>
        <p:spPr>
          <a:xfrm>
            <a:off x="-103271" y="68914"/>
            <a:ext cx="13211343" cy="1"/>
          </a:xfrm>
          <a:prstGeom prst="line">
            <a:avLst/>
          </a:prstGeom>
          <a:ln w="152400">
            <a:solidFill>
              <a:schemeClr val="accent5">
                <a:hueOff val="-444211"/>
                <a:satOff val="-14915"/>
                <a:lumOff val="22857"/>
              </a:schemeClr>
            </a:solidFill>
            <a:miter lim="400000"/>
          </a:ln>
        </p:spPr>
        <p:txBody>
          <a:bodyPr lIns="38100" tIns="38100" rIns="38100" bIns="38100" anchor="ctr"/>
          <a:lstStyle/>
          <a:p>
            <a:pPr>
              <a:defRPr sz="2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pic>
        <p:nvPicPr>
          <p:cNvPr id="333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52376" y="3756204"/>
            <a:ext cx="7154048" cy="2495192"/>
          </a:xfrm>
          <a:prstGeom prst="rect">
            <a:avLst/>
          </a:prstGeom>
          <a:ln w="3175">
            <a:miter lim="400000"/>
          </a:ln>
        </p:spPr>
      </p:pic>
      <p:sp>
        <p:nvSpPr>
          <p:cNvPr id="334" name="Shape 334"/>
          <p:cNvSpPr/>
          <p:nvPr/>
        </p:nvSpPr>
        <p:spPr>
          <a:xfrm>
            <a:off x="5287708" y="2044700"/>
            <a:ext cx="2429384" cy="5334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>
              <a:defRPr sz="3000"/>
            </a:lvl1pPr>
          </a:lstStyle>
          <a:p>
            <a:r>
              <a:t>badge design</a:t>
            </a:r>
          </a:p>
        </p:txBody>
      </p:sp>
    </p:spTree>
  </p:cSld>
  <p:clrMapOvr>
    <a:masterClrMapping/>
  </p:clrMapOvr>
  <p:transition xmlns:p14="http://schemas.microsoft.com/office/powerpoint/2010/main" spd="slow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Shape 336"/>
          <p:cNvSpPr/>
          <p:nvPr/>
        </p:nvSpPr>
        <p:spPr>
          <a:xfrm>
            <a:off x="2772960" y="1003300"/>
            <a:ext cx="7252463" cy="9906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>
              <a:defRPr sz="6000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defRPr>
            </a:pPr>
            <a:r>
              <a:t>F</a:t>
            </a:r>
            <a:r>
              <a:rPr>
                <a:solidFill>
                  <a:srgbClr val="000000"/>
                </a:solidFill>
              </a:rPr>
              <a:t>lexbox - Vocabulary</a:t>
            </a:r>
          </a:p>
        </p:txBody>
      </p:sp>
      <p:sp>
        <p:nvSpPr>
          <p:cNvPr id="337" name="Shape 337"/>
          <p:cNvSpPr/>
          <p:nvPr/>
        </p:nvSpPr>
        <p:spPr>
          <a:xfrm>
            <a:off x="-103271" y="68914"/>
            <a:ext cx="13211343" cy="1"/>
          </a:xfrm>
          <a:prstGeom prst="line">
            <a:avLst/>
          </a:prstGeom>
          <a:ln w="152400">
            <a:solidFill>
              <a:schemeClr val="accent5">
                <a:hueOff val="-444211"/>
                <a:satOff val="-14915"/>
                <a:lumOff val="22857"/>
              </a:schemeClr>
            </a:solidFill>
            <a:miter lim="400000"/>
          </a:ln>
        </p:spPr>
        <p:txBody>
          <a:bodyPr lIns="38100" tIns="38100" rIns="38100" bIns="38100" anchor="ctr"/>
          <a:lstStyle/>
          <a:p>
            <a:pPr>
              <a:defRPr sz="2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pic>
        <p:nvPicPr>
          <p:cNvPr id="338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75200" y="2608689"/>
            <a:ext cx="8854400" cy="4939345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xmlns:p14="http://schemas.microsoft.com/office/powerpoint/2010/main" spd="slow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Shape 340"/>
          <p:cNvSpPr/>
          <p:nvPr/>
        </p:nvSpPr>
        <p:spPr>
          <a:xfrm>
            <a:off x="5016669" y="1003300"/>
            <a:ext cx="2765045" cy="9906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>
              <a:defRPr sz="6000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defRPr>
            </a:pPr>
            <a:r>
              <a:t>F</a:t>
            </a:r>
            <a:r>
              <a:rPr>
                <a:solidFill>
                  <a:srgbClr val="000000"/>
                </a:solidFill>
              </a:rPr>
              <a:t>lexbox</a:t>
            </a:r>
          </a:p>
        </p:txBody>
      </p:sp>
      <p:sp>
        <p:nvSpPr>
          <p:cNvPr id="341" name="Shape 341"/>
          <p:cNvSpPr/>
          <p:nvPr/>
        </p:nvSpPr>
        <p:spPr>
          <a:xfrm>
            <a:off x="-103271" y="68914"/>
            <a:ext cx="13211343" cy="1"/>
          </a:xfrm>
          <a:prstGeom prst="line">
            <a:avLst/>
          </a:prstGeom>
          <a:ln w="152400">
            <a:solidFill>
              <a:schemeClr val="accent5">
                <a:hueOff val="-444211"/>
                <a:satOff val="-14915"/>
                <a:lumOff val="22857"/>
              </a:schemeClr>
            </a:solidFill>
            <a:miter lim="400000"/>
          </a:ln>
        </p:spPr>
        <p:txBody>
          <a:bodyPr lIns="38100" tIns="38100" rIns="38100" bIns="38100" anchor="ctr"/>
          <a:lstStyle/>
          <a:p>
            <a:pPr>
              <a:defRPr sz="2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pic>
        <p:nvPicPr>
          <p:cNvPr id="342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0791" y="2591129"/>
            <a:ext cx="12605198" cy="4430877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xmlns:p14="http://schemas.microsoft.com/office/powerpoint/2010/main"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1-34fb622c23a424b8b0013bc97eb62fbc26fa3c2cd20fbd1db975893bd59adcec.jpg"/>
          <p:cNvPicPr>
            <a:picLocks noChangeAspect="1"/>
          </p:cNvPicPr>
          <p:nvPr/>
        </p:nvPicPr>
        <p:blipFill rotWithShape="1">
          <a:blip r:embed="rId2">
            <a:extLst/>
          </a:blip>
          <a:srcRect r="11932"/>
          <a:stretch/>
        </p:blipFill>
        <p:spPr>
          <a:xfrm>
            <a:off x="0" y="-12918"/>
            <a:ext cx="13004800" cy="9858270"/>
          </a:xfrm>
          <a:prstGeom prst="rect">
            <a:avLst/>
          </a:prstGeom>
          <a:ln w="3175">
            <a:miter lim="400000"/>
          </a:ln>
        </p:spPr>
      </p:pic>
      <p:sp>
        <p:nvSpPr>
          <p:cNvPr id="152" name="Shape 152"/>
          <p:cNvSpPr/>
          <p:nvPr/>
        </p:nvSpPr>
        <p:spPr>
          <a:xfrm>
            <a:off x="-97858" y="-51934"/>
            <a:ext cx="13102658" cy="10000319"/>
          </a:xfrm>
          <a:prstGeom prst="rect">
            <a:avLst/>
          </a:prstGeom>
          <a:solidFill>
            <a:srgbClr val="000000">
              <a:alpha val="24612"/>
            </a:srgbClr>
          </a:solidFill>
          <a:ln w="3175">
            <a:miter lim="400000"/>
          </a:ln>
        </p:spPr>
        <p:txBody>
          <a:bodyPr lIns="27093" tIns="27093" rIns="27093" bIns="27093" anchor="ctr"/>
          <a:lstStyle/>
          <a:p>
            <a:pPr defTabSz="587022"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153" name="Shape 153"/>
          <p:cNvSpPr/>
          <p:nvPr/>
        </p:nvSpPr>
        <p:spPr>
          <a:xfrm>
            <a:off x="2315521" y="4932476"/>
            <a:ext cx="8373759" cy="346767"/>
          </a:xfrm>
          <a:prstGeom prst="rect">
            <a:avLst/>
          </a:prstGeom>
          <a:solidFill>
            <a:schemeClr val="accent5"/>
          </a:solidFill>
          <a:ln w="3175">
            <a:miter lim="400000"/>
          </a:ln>
        </p:spPr>
        <p:txBody>
          <a:bodyPr lIns="27093" tIns="27093" rIns="27093" bIns="27093" anchor="ctr"/>
          <a:lstStyle/>
          <a:p>
            <a:pPr defTabSz="587022"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pic>
        <p:nvPicPr>
          <p:cNvPr id="154" name="le-wagon-square-rounded-50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795563" y="7167163"/>
            <a:ext cx="1413675" cy="1413675"/>
          </a:xfrm>
          <a:prstGeom prst="rect">
            <a:avLst/>
          </a:prstGeom>
          <a:ln w="3175">
            <a:miter lim="400000"/>
          </a:ln>
        </p:spPr>
      </p:pic>
      <p:sp>
        <p:nvSpPr>
          <p:cNvPr id="155" name="Shape 155"/>
          <p:cNvSpPr/>
          <p:nvPr/>
        </p:nvSpPr>
        <p:spPr>
          <a:xfrm>
            <a:off x="2242560" y="3968877"/>
            <a:ext cx="8519681" cy="2532316"/>
          </a:xfrm>
          <a:prstGeom prst="rect">
            <a:avLst/>
          </a:prstGeom>
          <a:ln w="3175">
            <a:miter lim="400000"/>
          </a:ln>
          <a:effectLst>
            <a:outerShdw blurRad="76200" dist="25400" dir="5400000" rotWithShape="0">
              <a:srgbClr val="000000">
                <a:alpha val="38986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/>
          <a:p>
            <a:pPr defTabSz="587022">
              <a:lnSpc>
                <a:spcPct val="120000"/>
              </a:lnSpc>
              <a:defRPr sz="7000">
                <a:solidFill>
                  <a:srgbClr val="FFFFFF"/>
                </a:solidFill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rPr dirty="0"/>
              <a:t>Bring technical skills </a:t>
            </a:r>
          </a:p>
          <a:p>
            <a:pPr defTabSz="587022">
              <a:lnSpc>
                <a:spcPct val="120000"/>
              </a:lnSpc>
              <a:defRPr sz="7000">
                <a:solidFill>
                  <a:srgbClr val="FFFFFF"/>
                </a:solidFill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rPr sz="6600" dirty="0"/>
              <a:t>to creative people</a:t>
            </a:r>
          </a:p>
        </p:txBody>
      </p:sp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Shape 344"/>
          <p:cNvSpPr/>
          <p:nvPr/>
        </p:nvSpPr>
        <p:spPr>
          <a:xfrm>
            <a:off x="5016669" y="1003300"/>
            <a:ext cx="2765045" cy="9906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>
              <a:defRPr sz="6000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defRPr>
            </a:pPr>
            <a:r>
              <a:t>F</a:t>
            </a:r>
            <a:r>
              <a:rPr>
                <a:solidFill>
                  <a:srgbClr val="000000"/>
                </a:solidFill>
              </a:rPr>
              <a:t>lexbox</a:t>
            </a:r>
          </a:p>
        </p:txBody>
      </p:sp>
      <p:sp>
        <p:nvSpPr>
          <p:cNvPr id="345" name="Shape 345"/>
          <p:cNvSpPr/>
          <p:nvPr/>
        </p:nvSpPr>
        <p:spPr>
          <a:xfrm>
            <a:off x="-103271" y="68914"/>
            <a:ext cx="13211343" cy="1"/>
          </a:xfrm>
          <a:prstGeom prst="line">
            <a:avLst/>
          </a:prstGeom>
          <a:ln w="152400">
            <a:solidFill>
              <a:schemeClr val="accent5">
                <a:hueOff val="-444211"/>
                <a:satOff val="-14915"/>
                <a:lumOff val="22857"/>
              </a:schemeClr>
            </a:solidFill>
            <a:miter lim="400000"/>
          </a:ln>
        </p:spPr>
        <p:txBody>
          <a:bodyPr lIns="38100" tIns="38100" rIns="38100" bIns="38100" anchor="ctr"/>
          <a:lstStyle/>
          <a:p>
            <a:pPr>
              <a:defRPr sz="2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pic>
        <p:nvPicPr>
          <p:cNvPr id="346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8848" y="3152288"/>
            <a:ext cx="12687104" cy="3449024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xmlns:p14="http://schemas.microsoft.com/office/powerpoint/2010/main" spd="slow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Shape 348"/>
          <p:cNvSpPr/>
          <p:nvPr/>
        </p:nvSpPr>
        <p:spPr>
          <a:xfrm>
            <a:off x="5016669" y="1003300"/>
            <a:ext cx="2765045" cy="9906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>
              <a:defRPr sz="6000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defRPr>
            </a:pPr>
            <a:r>
              <a:t>F</a:t>
            </a:r>
            <a:r>
              <a:rPr>
                <a:solidFill>
                  <a:srgbClr val="000000"/>
                </a:solidFill>
              </a:rPr>
              <a:t>lexbox</a:t>
            </a:r>
          </a:p>
        </p:txBody>
      </p:sp>
      <p:sp>
        <p:nvSpPr>
          <p:cNvPr id="349" name="Shape 349"/>
          <p:cNvSpPr/>
          <p:nvPr/>
        </p:nvSpPr>
        <p:spPr>
          <a:xfrm>
            <a:off x="-103271" y="68914"/>
            <a:ext cx="13211343" cy="1"/>
          </a:xfrm>
          <a:prstGeom prst="line">
            <a:avLst/>
          </a:prstGeom>
          <a:ln w="152400">
            <a:solidFill>
              <a:schemeClr val="accent5">
                <a:hueOff val="-444211"/>
                <a:satOff val="-14915"/>
                <a:lumOff val="22857"/>
              </a:schemeClr>
            </a:solidFill>
            <a:miter lim="400000"/>
          </a:ln>
        </p:spPr>
        <p:txBody>
          <a:bodyPr lIns="38100" tIns="38100" rIns="38100" bIns="38100" anchor="ctr"/>
          <a:lstStyle/>
          <a:p>
            <a:pPr>
              <a:defRPr sz="2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pic>
        <p:nvPicPr>
          <p:cNvPr id="350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0500" y="3137474"/>
            <a:ext cx="12514872" cy="3347601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xmlns:p14="http://schemas.microsoft.com/office/powerpoint/2010/main" spd="slow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Shape 352"/>
          <p:cNvSpPr/>
          <p:nvPr/>
        </p:nvSpPr>
        <p:spPr>
          <a:xfrm>
            <a:off x="5016669" y="1003300"/>
            <a:ext cx="2765045" cy="9906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>
              <a:defRPr sz="6000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defRPr>
            </a:pPr>
            <a:r>
              <a:t>F</a:t>
            </a:r>
            <a:r>
              <a:rPr>
                <a:solidFill>
                  <a:srgbClr val="000000"/>
                </a:solidFill>
              </a:rPr>
              <a:t>lexbox</a:t>
            </a:r>
          </a:p>
        </p:txBody>
      </p:sp>
      <p:sp>
        <p:nvSpPr>
          <p:cNvPr id="353" name="Shape 353"/>
          <p:cNvSpPr/>
          <p:nvPr/>
        </p:nvSpPr>
        <p:spPr>
          <a:xfrm>
            <a:off x="-103271" y="68914"/>
            <a:ext cx="13211343" cy="1"/>
          </a:xfrm>
          <a:prstGeom prst="line">
            <a:avLst/>
          </a:prstGeom>
          <a:ln w="152400">
            <a:solidFill>
              <a:schemeClr val="accent5">
                <a:hueOff val="-444211"/>
                <a:satOff val="-14915"/>
                <a:lumOff val="22857"/>
              </a:schemeClr>
            </a:solidFill>
            <a:miter lim="400000"/>
          </a:ln>
        </p:spPr>
        <p:txBody>
          <a:bodyPr lIns="38100" tIns="38100" rIns="38100" bIns="38100" anchor="ctr"/>
          <a:lstStyle/>
          <a:p>
            <a:pPr>
              <a:defRPr sz="2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pic>
        <p:nvPicPr>
          <p:cNvPr id="354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7000" y="3147204"/>
            <a:ext cx="12651886" cy="3439451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xmlns:p14="http://schemas.microsoft.com/office/powerpoint/2010/main" spd="slow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Shape 356"/>
          <p:cNvSpPr/>
          <p:nvPr/>
        </p:nvSpPr>
        <p:spPr>
          <a:xfrm>
            <a:off x="5016669" y="1003300"/>
            <a:ext cx="2765045" cy="9906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>
              <a:defRPr sz="6000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defRPr>
            </a:pPr>
            <a:r>
              <a:t>F</a:t>
            </a:r>
            <a:r>
              <a:rPr>
                <a:solidFill>
                  <a:srgbClr val="000000"/>
                </a:solidFill>
              </a:rPr>
              <a:t>lexbox</a:t>
            </a:r>
          </a:p>
        </p:txBody>
      </p:sp>
      <p:sp>
        <p:nvSpPr>
          <p:cNvPr id="357" name="Shape 357"/>
          <p:cNvSpPr/>
          <p:nvPr/>
        </p:nvSpPr>
        <p:spPr>
          <a:xfrm>
            <a:off x="-103271" y="68914"/>
            <a:ext cx="13211343" cy="1"/>
          </a:xfrm>
          <a:prstGeom prst="line">
            <a:avLst/>
          </a:prstGeom>
          <a:ln w="152400">
            <a:solidFill>
              <a:schemeClr val="accent5">
                <a:hueOff val="-444211"/>
                <a:satOff val="-14915"/>
                <a:lumOff val="22857"/>
              </a:schemeClr>
            </a:solidFill>
            <a:miter lim="400000"/>
          </a:ln>
        </p:spPr>
        <p:txBody>
          <a:bodyPr lIns="38100" tIns="38100" rIns="38100" bIns="38100" anchor="ctr"/>
          <a:lstStyle/>
          <a:p>
            <a:pPr>
              <a:defRPr sz="2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pic>
        <p:nvPicPr>
          <p:cNvPr id="358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8635" y="3134945"/>
            <a:ext cx="12367349" cy="4324248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xmlns:p14="http://schemas.microsoft.com/office/powerpoint/2010/main" spd="slow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Shape 360"/>
          <p:cNvSpPr/>
          <p:nvPr/>
        </p:nvSpPr>
        <p:spPr>
          <a:xfrm>
            <a:off x="3454950" y="1003300"/>
            <a:ext cx="5888483" cy="9906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>
              <a:defRPr sz="6000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defRPr>
            </a:pPr>
            <a:r>
              <a:t>F</a:t>
            </a:r>
            <a:r>
              <a:rPr>
                <a:solidFill>
                  <a:srgbClr val="000000"/>
                </a:solidFill>
              </a:rPr>
              <a:t>lexbox example</a:t>
            </a:r>
          </a:p>
        </p:txBody>
      </p:sp>
      <p:sp>
        <p:nvSpPr>
          <p:cNvPr id="361" name="Shape 361"/>
          <p:cNvSpPr/>
          <p:nvPr/>
        </p:nvSpPr>
        <p:spPr>
          <a:xfrm>
            <a:off x="-103271" y="68914"/>
            <a:ext cx="13211343" cy="1"/>
          </a:xfrm>
          <a:prstGeom prst="line">
            <a:avLst/>
          </a:prstGeom>
          <a:ln w="152400">
            <a:solidFill>
              <a:schemeClr val="accent5">
                <a:hueOff val="-444211"/>
                <a:satOff val="-14915"/>
                <a:lumOff val="22857"/>
              </a:schemeClr>
            </a:solidFill>
            <a:miter lim="400000"/>
          </a:ln>
        </p:spPr>
        <p:txBody>
          <a:bodyPr lIns="38100" tIns="38100" rIns="38100" bIns="38100" anchor="ctr"/>
          <a:lstStyle/>
          <a:p>
            <a:pPr>
              <a:defRPr sz="2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pic>
        <p:nvPicPr>
          <p:cNvPr id="362" name="product-hun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74707" y="3330632"/>
            <a:ext cx="13554215" cy="3059070"/>
          </a:xfrm>
          <a:prstGeom prst="rect">
            <a:avLst/>
          </a:prstGeom>
          <a:ln w="3175">
            <a:miter lim="400000"/>
          </a:ln>
        </p:spPr>
      </p:pic>
      <p:sp>
        <p:nvSpPr>
          <p:cNvPr id="363" name="Shape 363"/>
          <p:cNvSpPr/>
          <p:nvPr/>
        </p:nvSpPr>
        <p:spPr>
          <a:xfrm>
            <a:off x="3104387" y="1816100"/>
            <a:ext cx="6796025" cy="9906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>
              <a:defRPr sz="3000"/>
            </a:pPr>
            <a:r>
              <a:t>Banner design </a:t>
            </a:r>
            <a:br/>
            <a:r>
              <a:t>(centering on horizontal &amp; vertical axis)</a:t>
            </a:r>
          </a:p>
        </p:txBody>
      </p:sp>
    </p:spTree>
  </p:cSld>
  <p:clrMapOvr>
    <a:masterClrMapping/>
  </p:clrMapOvr>
  <p:transition xmlns:p14="http://schemas.microsoft.com/office/powerpoint/2010/main" spd="slow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Shape 365"/>
          <p:cNvSpPr/>
          <p:nvPr/>
        </p:nvSpPr>
        <p:spPr>
          <a:xfrm>
            <a:off x="3454950" y="1003300"/>
            <a:ext cx="5888483" cy="9906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>
              <a:defRPr sz="6000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defRPr>
            </a:pPr>
            <a:r>
              <a:t>F</a:t>
            </a:r>
            <a:r>
              <a:rPr>
                <a:solidFill>
                  <a:srgbClr val="000000"/>
                </a:solidFill>
              </a:rPr>
              <a:t>lexbox example</a:t>
            </a:r>
          </a:p>
        </p:txBody>
      </p:sp>
      <p:sp>
        <p:nvSpPr>
          <p:cNvPr id="366" name="Shape 366"/>
          <p:cNvSpPr/>
          <p:nvPr/>
        </p:nvSpPr>
        <p:spPr>
          <a:xfrm>
            <a:off x="-103271" y="68914"/>
            <a:ext cx="13211343" cy="1"/>
          </a:xfrm>
          <a:prstGeom prst="line">
            <a:avLst/>
          </a:prstGeom>
          <a:ln w="152400">
            <a:solidFill>
              <a:schemeClr val="accent5">
                <a:hueOff val="-444211"/>
                <a:satOff val="-14915"/>
                <a:lumOff val="22857"/>
              </a:schemeClr>
            </a:solidFill>
            <a:miter lim="400000"/>
          </a:ln>
        </p:spPr>
        <p:txBody>
          <a:bodyPr lIns="38100" tIns="38100" rIns="38100" bIns="38100" anchor="ctr"/>
          <a:lstStyle/>
          <a:p>
            <a:pPr>
              <a:defRPr sz="2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367" name="Shape 367"/>
          <p:cNvSpPr/>
          <p:nvPr/>
        </p:nvSpPr>
        <p:spPr>
          <a:xfrm>
            <a:off x="5551741" y="2044700"/>
            <a:ext cx="1901318" cy="5334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>
              <a:defRPr sz="3000"/>
            </a:lvl1pPr>
          </a:lstStyle>
          <a:p>
            <a:r>
              <a:t>tab design</a:t>
            </a:r>
          </a:p>
        </p:txBody>
      </p:sp>
      <p:pic>
        <p:nvPicPr>
          <p:cNvPr id="368" name="product-hun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551372" y="5021238"/>
            <a:ext cx="18615544" cy="904924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xmlns:p14="http://schemas.microsoft.com/office/powerpoint/2010/main" spd="slow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Shape 370"/>
          <p:cNvSpPr/>
          <p:nvPr/>
        </p:nvSpPr>
        <p:spPr>
          <a:xfrm>
            <a:off x="3454950" y="1003300"/>
            <a:ext cx="5888483" cy="9906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>
              <a:defRPr sz="6000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defRPr>
            </a:pPr>
            <a:r>
              <a:t>F</a:t>
            </a:r>
            <a:r>
              <a:rPr>
                <a:solidFill>
                  <a:srgbClr val="000000"/>
                </a:solidFill>
              </a:rPr>
              <a:t>lexbox example</a:t>
            </a:r>
          </a:p>
        </p:txBody>
      </p:sp>
      <p:sp>
        <p:nvSpPr>
          <p:cNvPr id="371" name="Shape 371"/>
          <p:cNvSpPr/>
          <p:nvPr/>
        </p:nvSpPr>
        <p:spPr>
          <a:xfrm>
            <a:off x="-103271" y="68914"/>
            <a:ext cx="13211343" cy="1"/>
          </a:xfrm>
          <a:prstGeom prst="line">
            <a:avLst/>
          </a:prstGeom>
          <a:ln w="152400">
            <a:solidFill>
              <a:schemeClr val="accent5">
                <a:hueOff val="-444211"/>
                <a:satOff val="-14915"/>
                <a:lumOff val="22857"/>
              </a:schemeClr>
            </a:solidFill>
            <a:miter lim="400000"/>
          </a:ln>
        </p:spPr>
        <p:txBody>
          <a:bodyPr lIns="38100" tIns="38100" rIns="38100" bIns="38100" anchor="ctr"/>
          <a:lstStyle/>
          <a:p>
            <a:pPr>
              <a:defRPr sz="2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pic>
        <p:nvPicPr>
          <p:cNvPr id="372" name="Screen Shot 2016-01-05 at 15.21.4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48251" y="2697756"/>
            <a:ext cx="9308298" cy="5805888"/>
          </a:xfrm>
          <a:prstGeom prst="rect">
            <a:avLst/>
          </a:prstGeom>
          <a:ln w="3175">
            <a:miter lim="400000"/>
          </a:ln>
        </p:spPr>
      </p:pic>
      <p:sp>
        <p:nvSpPr>
          <p:cNvPr id="373" name="Shape 373"/>
          <p:cNvSpPr/>
          <p:nvPr/>
        </p:nvSpPr>
        <p:spPr>
          <a:xfrm>
            <a:off x="5150167" y="2044700"/>
            <a:ext cx="2704466" cy="5334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>
              <a:defRPr sz="3000"/>
            </a:lvl1pPr>
          </a:lstStyle>
          <a:p>
            <a:r>
              <a:t>list item design</a:t>
            </a:r>
          </a:p>
        </p:txBody>
      </p:sp>
    </p:spTree>
  </p:cSld>
  <p:clrMapOvr>
    <a:masterClrMapping/>
  </p:clrMapOvr>
  <p:transition xmlns:p14="http://schemas.microsoft.com/office/powerpoint/2010/main" spd="slow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Shape 375"/>
          <p:cNvSpPr/>
          <p:nvPr/>
        </p:nvSpPr>
        <p:spPr>
          <a:xfrm>
            <a:off x="4125002" y="2197100"/>
            <a:ext cx="3532379" cy="9906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>
              <a:defRPr sz="6000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defRPr>
            </a:pPr>
            <a:r>
              <a:t>S</a:t>
            </a:r>
            <a:r>
              <a:rPr>
                <a:solidFill>
                  <a:srgbClr val="000000"/>
                </a:solidFill>
              </a:rPr>
              <a:t>mall gift </a:t>
            </a:r>
          </a:p>
        </p:txBody>
      </p:sp>
      <p:sp>
        <p:nvSpPr>
          <p:cNvPr id="376" name="Shape 376"/>
          <p:cNvSpPr/>
          <p:nvPr/>
        </p:nvSpPr>
        <p:spPr>
          <a:xfrm>
            <a:off x="-103271" y="68914"/>
            <a:ext cx="13211343" cy="1"/>
          </a:xfrm>
          <a:prstGeom prst="line">
            <a:avLst/>
          </a:prstGeom>
          <a:ln w="152400">
            <a:solidFill>
              <a:schemeClr val="accent5">
                <a:hueOff val="-444211"/>
                <a:satOff val="-14915"/>
                <a:lumOff val="22857"/>
              </a:schemeClr>
            </a:solidFill>
            <a:miter lim="400000"/>
          </a:ln>
        </p:spPr>
        <p:txBody>
          <a:bodyPr lIns="38100" tIns="38100" rIns="38100" bIns="38100" anchor="ctr"/>
          <a:lstStyle/>
          <a:p>
            <a:pPr>
              <a:defRPr sz="2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377" name="Shape 377"/>
          <p:cNvSpPr/>
          <p:nvPr/>
        </p:nvSpPr>
        <p:spPr>
          <a:xfrm>
            <a:off x="2024824" y="3160183"/>
            <a:ext cx="8955152" cy="7620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>
              <a:defRPr sz="4500" u="sng">
                <a:solidFill>
                  <a:schemeClr val="accent1">
                    <a:satOff val="-3355"/>
                    <a:lumOff val="26614"/>
                  </a:schemeClr>
                </a:solidFill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lewagon.github.io/ui-components/</a:t>
            </a:r>
          </a:p>
        </p:txBody>
      </p:sp>
      <p:sp>
        <p:nvSpPr>
          <p:cNvPr id="378" name="Shape 378"/>
          <p:cNvSpPr/>
          <p:nvPr/>
        </p:nvSpPr>
        <p:spPr>
          <a:xfrm>
            <a:off x="4652814" y="5486400"/>
            <a:ext cx="3631439" cy="9906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>
              <a:defRPr sz="6000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defRPr>
            </a:pPr>
            <a:r>
              <a:t>G</a:t>
            </a:r>
            <a:r>
              <a:rPr>
                <a:solidFill>
                  <a:srgbClr val="000000"/>
                </a:solidFill>
              </a:rPr>
              <a:t>o further</a:t>
            </a:r>
          </a:p>
        </p:txBody>
      </p:sp>
      <p:sp>
        <p:nvSpPr>
          <p:cNvPr id="379" name="Shape 379"/>
          <p:cNvSpPr/>
          <p:nvPr/>
        </p:nvSpPr>
        <p:spPr>
          <a:xfrm>
            <a:off x="-1520695" y="6493933"/>
            <a:ext cx="16046190" cy="7620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>
            <a:lvl1pPr>
              <a:defRPr sz="4500" u="sng">
                <a:solidFill>
                  <a:schemeClr val="accent1">
                    <a:satOff val="-3355"/>
                    <a:lumOff val="26614"/>
                  </a:schemeClr>
                </a:solidFill>
                <a:hlinkClick r:id="rId3"/>
              </a:defRPr>
            </a:lvl1pPr>
          </a:lstStyle>
          <a:p>
            <a:r>
              <a:rPr>
                <a:hlinkClick r:id="rId3"/>
              </a:rPr>
              <a:t>http://lewagon.com/shanghai</a:t>
            </a:r>
          </a:p>
        </p:txBody>
      </p:sp>
      <p:pic>
        <p:nvPicPr>
          <p:cNvPr id="380" name="meetup-ui-components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778750" y="2062224"/>
            <a:ext cx="1003300" cy="1003301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xmlns:p14="http://schemas.microsoft.com/office/powerpoint/2010/main" spd="slow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Shape 382"/>
          <p:cNvSpPr/>
          <p:nvPr/>
        </p:nvSpPr>
        <p:spPr>
          <a:xfrm>
            <a:off x="3918457" y="5537200"/>
            <a:ext cx="5167885" cy="12954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>
              <a:defRPr sz="8000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defRPr>
            </a:pPr>
            <a:r>
              <a:t>T</a:t>
            </a:r>
            <a:r>
              <a:rPr>
                <a:solidFill>
                  <a:srgbClr val="000000"/>
                </a:solidFill>
              </a:rPr>
              <a:t>hank you!</a:t>
            </a:r>
          </a:p>
        </p:txBody>
      </p:sp>
      <p:pic>
        <p:nvPicPr>
          <p:cNvPr id="383" name="QR cod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32746" y="2929812"/>
            <a:ext cx="2539308" cy="2539309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xmlns:p14="http://schemas.microsoft.com/office/powerpoint/2010/main"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batch_18.jpg"/>
          <p:cNvPicPr>
            <a:picLocks noChangeAspect="1"/>
          </p:cNvPicPr>
          <p:nvPr/>
        </p:nvPicPr>
        <p:blipFill>
          <a:blip r:embed="rId2">
            <a:extLst/>
          </a:blip>
          <a:srcRect l="25073"/>
          <a:stretch>
            <a:fillRect/>
          </a:stretch>
        </p:blipFill>
        <p:spPr>
          <a:xfrm>
            <a:off x="-24931" y="5959985"/>
            <a:ext cx="9800268" cy="3828030"/>
          </a:xfrm>
          <a:prstGeom prst="rect">
            <a:avLst/>
          </a:prstGeom>
          <a:ln w="3175">
            <a:miter lim="400000"/>
          </a:ln>
        </p:spPr>
      </p:pic>
      <p:pic>
        <p:nvPicPr>
          <p:cNvPr id="158" name="students_working_in_brussels_2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116875" y="3436489"/>
            <a:ext cx="4187922" cy="2791266"/>
          </a:xfrm>
          <a:prstGeom prst="rect">
            <a:avLst/>
          </a:prstGeom>
          <a:ln w="3175">
            <a:miter lim="400000"/>
          </a:ln>
        </p:spPr>
      </p:pic>
      <p:pic>
        <p:nvPicPr>
          <p:cNvPr id="159" name="brussels_1.jpg"/>
          <p:cNvPicPr>
            <a:picLocks noChangeAspect="1"/>
          </p:cNvPicPr>
          <p:nvPr/>
        </p:nvPicPr>
        <p:blipFill>
          <a:blip r:embed="rId4">
            <a:extLst/>
          </a:blip>
          <a:srcRect r="41233"/>
          <a:stretch>
            <a:fillRect/>
          </a:stretch>
        </p:blipFill>
        <p:spPr>
          <a:xfrm>
            <a:off x="9887184" y="-73841"/>
            <a:ext cx="3152148" cy="3570288"/>
          </a:xfrm>
          <a:prstGeom prst="rect">
            <a:avLst/>
          </a:prstGeom>
          <a:ln w="3175">
            <a:miter lim="400000"/>
          </a:ln>
        </p:spPr>
      </p:pic>
      <p:pic>
        <p:nvPicPr>
          <p:cNvPr id="160" name="class_8-small.jp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542224" y="-79118"/>
            <a:ext cx="5362749" cy="3580841"/>
          </a:xfrm>
          <a:prstGeom prst="rect">
            <a:avLst/>
          </a:prstGeom>
          <a:ln w="3175">
            <a:miter lim="400000"/>
          </a:ln>
        </p:spPr>
      </p:pic>
      <p:pic>
        <p:nvPicPr>
          <p:cNvPr id="161" name="students_in_amst.jp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-110573" y="-36477"/>
            <a:ext cx="4660745" cy="3495560"/>
          </a:xfrm>
          <a:prstGeom prst="rect">
            <a:avLst/>
          </a:prstGeom>
          <a:ln w="3175">
            <a:miter lim="400000"/>
          </a:ln>
        </p:spPr>
      </p:pic>
      <p:pic>
        <p:nvPicPr>
          <p:cNvPr id="162" name="carolien_coding_amsterdam.jp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0908627" y="3434867"/>
            <a:ext cx="2095883" cy="2794510"/>
          </a:xfrm>
          <a:prstGeom prst="rect">
            <a:avLst/>
          </a:prstGeom>
          <a:ln w="3175">
            <a:miter lim="400000"/>
          </a:ln>
        </p:spPr>
      </p:pic>
      <p:pic>
        <p:nvPicPr>
          <p:cNvPr id="163" name="class_fight.jp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6731653" y="3434867"/>
            <a:ext cx="4192790" cy="2794510"/>
          </a:xfrm>
          <a:prstGeom prst="rect">
            <a:avLst/>
          </a:prstGeom>
          <a:ln w="3175">
            <a:miter lim="400000"/>
          </a:ln>
        </p:spPr>
      </p:pic>
      <p:pic>
        <p:nvPicPr>
          <p:cNvPr id="164" name="aron_coding_amsterdam.jpg"/>
          <p:cNvPicPr>
            <a:picLocks noChangeAspect="1"/>
          </p:cNvPicPr>
          <p:nvPr/>
        </p:nvPicPr>
        <p:blipFill>
          <a:blip r:embed="rId9">
            <a:extLst/>
          </a:blip>
          <a:srcRect r="40563" b="16967"/>
          <a:stretch>
            <a:fillRect/>
          </a:stretch>
        </p:blipFill>
        <p:spPr>
          <a:xfrm>
            <a:off x="9617828" y="6228074"/>
            <a:ext cx="3407644" cy="3570338"/>
          </a:xfrm>
          <a:prstGeom prst="rect">
            <a:avLst/>
          </a:prstGeom>
          <a:ln w="3175">
            <a:miter lim="400000"/>
          </a:ln>
        </p:spPr>
      </p:pic>
      <p:pic>
        <p:nvPicPr>
          <p:cNvPr id="165" name="pair_programming_students_bis.jpg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3019602" y="3434915"/>
            <a:ext cx="3725884" cy="2794414"/>
          </a:xfrm>
          <a:prstGeom prst="rect">
            <a:avLst/>
          </a:prstGeom>
          <a:ln w="3175">
            <a:miter lim="400000"/>
          </a:ln>
        </p:spPr>
      </p:pic>
      <p:pic>
        <p:nvPicPr>
          <p:cNvPr id="166" name="le-wagon-square-rounded-500.png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11071024" y="7943574"/>
            <a:ext cx="1284704" cy="1284703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/>
          <p:nvPr/>
        </p:nvSpPr>
        <p:spPr>
          <a:xfrm>
            <a:off x="5384530" y="2921539"/>
            <a:ext cx="4475162" cy="188214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0320" tIns="20320" rIns="20320" bIns="20320" anchor="ctr">
            <a:spAutoFit/>
          </a:bodyPr>
          <a:lstStyle/>
          <a:p>
            <a:pPr marL="156754" indent="-156754" algn="l" defTabSz="415431">
              <a:buSzPct val="100000"/>
              <a:buChar char="•"/>
              <a:defRPr sz="2400">
                <a:solidFill>
                  <a:srgbClr val="FFFFFF"/>
                </a:solidFill>
              </a:defRPr>
            </a:pPr>
            <a:r>
              <a:t> API </a:t>
            </a:r>
            <a:r>
              <a:rPr>
                <a:solidFill>
                  <a:schemeClr val="accent3">
                    <a:satOff val="18648"/>
                    <a:lumOff val="5971"/>
                  </a:schemeClr>
                </a:solidFill>
              </a:rPr>
              <a:t>for Beginners</a:t>
            </a:r>
          </a:p>
          <a:p>
            <a:pPr marL="156754" indent="-156754" algn="l" defTabSz="415431">
              <a:buSzPct val="100000"/>
              <a:buChar char="•"/>
              <a:defRPr sz="2400">
                <a:solidFill>
                  <a:srgbClr val="FFFFFF"/>
                </a:solidFill>
              </a:defRPr>
            </a:pPr>
            <a:r>
              <a:t> The 2-hour </a:t>
            </a:r>
            <a:r>
              <a:rPr>
                <a:solidFill>
                  <a:srgbClr val="FFD63E"/>
                </a:solidFill>
              </a:rPr>
              <a:t>Landing Page</a:t>
            </a:r>
          </a:p>
          <a:p>
            <a:pPr marL="156754" indent="-156754" algn="l" defTabSz="415431">
              <a:buSzPct val="100000"/>
              <a:buChar char="•"/>
              <a:defRPr sz="2400">
                <a:solidFill>
                  <a:srgbClr val="FFFFFF"/>
                </a:solidFill>
              </a:defRPr>
            </a:pPr>
            <a:r>
              <a:t> Javascript class </a:t>
            </a:r>
            <a:r>
              <a:rPr>
                <a:solidFill>
                  <a:schemeClr val="accent3">
                    <a:satOff val="18648"/>
                    <a:lumOff val="5971"/>
                  </a:schemeClr>
                </a:solidFill>
              </a:rPr>
              <a:t>for Beginners</a:t>
            </a:r>
          </a:p>
          <a:p>
            <a:pPr marL="156754" indent="-156754" algn="l" defTabSz="415431">
              <a:buSzPct val="100000"/>
              <a:buChar char="•"/>
              <a:defRPr sz="2400">
                <a:solidFill>
                  <a:srgbClr val="FFFFFF"/>
                </a:solidFill>
              </a:defRPr>
            </a:pPr>
            <a:r>
              <a:t> CSS </a:t>
            </a:r>
            <a:r>
              <a:rPr>
                <a:solidFill>
                  <a:schemeClr val="accent3">
                    <a:satOff val="18648"/>
                    <a:lumOff val="5971"/>
                  </a:schemeClr>
                </a:solidFill>
              </a:rPr>
              <a:t>Components Design</a:t>
            </a:r>
          </a:p>
          <a:p>
            <a:pPr marL="156754" indent="-156754" algn="l" defTabSz="415431">
              <a:buSzPct val="100000"/>
              <a:buChar char="•"/>
              <a:defRPr sz="2400">
                <a:solidFill>
                  <a:srgbClr val="FFFFFF"/>
                </a:solidFill>
              </a:defRPr>
            </a:pPr>
            <a:r>
              <a:rPr>
                <a:solidFill>
                  <a:schemeClr val="accent3">
                    <a:satOff val="18648"/>
                    <a:lumOff val="5971"/>
                  </a:schemeClr>
                </a:solidFill>
              </a:rPr>
              <a:t> </a:t>
            </a:r>
            <a:r>
              <a:t>WeChat API </a:t>
            </a:r>
            <a:r>
              <a:rPr>
                <a:solidFill>
                  <a:srgbClr val="FFD63E"/>
                </a:solidFill>
              </a:rPr>
              <a:t>Hands-on</a:t>
            </a:r>
          </a:p>
        </p:txBody>
      </p:sp>
      <p:pic>
        <p:nvPicPr>
          <p:cNvPr id="169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86759" y="8392297"/>
            <a:ext cx="2431282" cy="445062"/>
          </a:xfrm>
          <a:prstGeom prst="rect">
            <a:avLst/>
          </a:prstGeom>
          <a:ln w="3175">
            <a:miter lim="400000"/>
          </a:ln>
        </p:spPr>
      </p:pic>
      <p:sp>
        <p:nvSpPr>
          <p:cNvPr id="170" name="Shape 170"/>
          <p:cNvSpPr/>
          <p:nvPr/>
        </p:nvSpPr>
        <p:spPr>
          <a:xfrm>
            <a:off x="5378920" y="5185789"/>
            <a:ext cx="5474127" cy="189568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/>
          <a:p>
            <a:pPr marL="156754" indent="-156754" algn="l" defTabSz="415431">
              <a:buSzPct val="100000"/>
              <a:buChar char="•"/>
              <a:defRPr sz="2400">
                <a:solidFill>
                  <a:srgbClr val="FFFFFF"/>
                </a:solidFill>
              </a:defRPr>
            </a:pPr>
            <a:r>
              <a:rPr>
                <a:solidFill>
                  <a:srgbClr val="FFD63E"/>
                </a:solidFill>
              </a:rPr>
              <a:t> </a:t>
            </a:r>
            <a:r>
              <a:t>Technical workflow </a:t>
            </a:r>
            <a:r>
              <a:rPr>
                <a:solidFill>
                  <a:srgbClr val="FFD63E"/>
                </a:solidFill>
              </a:rPr>
              <a:t>in Startups</a:t>
            </a:r>
          </a:p>
          <a:p>
            <a:pPr marL="156754" indent="-156754" algn="l" defTabSz="415431">
              <a:buSzPct val="100000"/>
              <a:buChar char="•"/>
              <a:defRPr sz="2400">
                <a:solidFill>
                  <a:srgbClr val="FFFFFF"/>
                </a:solidFill>
              </a:defRPr>
            </a:pPr>
            <a:r>
              <a:t> Git &amp; GitHub </a:t>
            </a:r>
            <a:r>
              <a:rPr>
                <a:solidFill>
                  <a:srgbClr val="FFD63E"/>
                </a:solidFill>
              </a:rPr>
              <a:t>for Beginners</a:t>
            </a:r>
          </a:p>
          <a:p>
            <a:pPr marL="156754" indent="-156754" algn="l" defTabSz="415431">
              <a:buSzPct val="100000"/>
              <a:buChar char="•"/>
              <a:defRPr sz="2400">
                <a:solidFill>
                  <a:srgbClr val="FFFFFF"/>
                </a:solidFill>
              </a:defRPr>
            </a:pPr>
            <a:r>
              <a:rPr>
                <a:solidFill>
                  <a:srgbClr val="FFD63E"/>
                </a:solidFill>
              </a:rPr>
              <a:t> </a:t>
            </a:r>
            <a:r>
              <a:t>Product specs </a:t>
            </a:r>
            <a:r>
              <a:rPr>
                <a:solidFill>
                  <a:srgbClr val="FFD63E"/>
                </a:solidFill>
              </a:rPr>
              <a:t>101</a:t>
            </a:r>
          </a:p>
          <a:p>
            <a:pPr marL="156754" indent="-156754" algn="l" defTabSz="415431">
              <a:buSzPct val="100000"/>
              <a:buChar char="•"/>
              <a:defRPr sz="2400">
                <a:solidFill>
                  <a:srgbClr val="FFFFFF"/>
                </a:solidFill>
              </a:defRPr>
            </a:pPr>
            <a:r>
              <a:rPr>
                <a:solidFill>
                  <a:srgbClr val="FFD63E"/>
                </a:solidFill>
              </a:rPr>
              <a:t> </a:t>
            </a:r>
            <a:r>
              <a:t>Launch your product: </a:t>
            </a:r>
            <a:r>
              <a:rPr>
                <a:solidFill>
                  <a:srgbClr val="FFD63E"/>
                </a:solidFill>
              </a:rPr>
              <a:t>Tools &amp; Metrics</a:t>
            </a:r>
          </a:p>
          <a:p>
            <a:pPr marL="156754" indent="-156754" algn="l" defTabSz="415431">
              <a:buSzPct val="100000"/>
              <a:buChar char="•"/>
              <a:defRPr sz="2400">
                <a:solidFill>
                  <a:srgbClr val="FFFFFF"/>
                </a:solidFill>
              </a:defRPr>
            </a:pPr>
            <a:r>
              <a:rPr>
                <a:solidFill>
                  <a:srgbClr val="FFD63E"/>
                </a:solidFill>
              </a:rPr>
              <a:t> </a:t>
            </a:r>
            <a:r>
              <a:t>Sketch UI Design</a:t>
            </a:r>
            <a:r>
              <a:rPr>
                <a:solidFill>
                  <a:srgbClr val="FFD63E"/>
                </a:solidFill>
              </a:rPr>
              <a:t> Crash Course</a:t>
            </a:r>
          </a:p>
        </p:txBody>
      </p:sp>
      <p:sp>
        <p:nvSpPr>
          <p:cNvPr id="171" name="Shape 171"/>
          <p:cNvSpPr/>
          <p:nvPr/>
        </p:nvSpPr>
        <p:spPr>
          <a:xfrm>
            <a:off x="3307029" y="1464220"/>
            <a:ext cx="6390742" cy="84074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0320" tIns="20320" rIns="20320" bIns="20320" anchor="ctr">
            <a:spAutoFit/>
          </a:bodyPr>
          <a:lstStyle>
            <a:lvl1pPr defTabSz="415431">
              <a:defRPr sz="4600">
                <a:solidFill>
                  <a:srgbClr val="FFFFFF"/>
                </a:solidFill>
                <a:latin typeface="Avenir Heavy"/>
                <a:ea typeface="Avenir Heavy"/>
                <a:cs typeface="Avenir Heavy"/>
                <a:sym typeface="Avenir Heavy"/>
              </a:defRPr>
            </a:lvl1pPr>
          </a:lstStyle>
          <a:p>
            <a:r>
              <a:t>Community Workshops</a:t>
            </a:r>
          </a:p>
        </p:txBody>
      </p:sp>
      <p:sp>
        <p:nvSpPr>
          <p:cNvPr id="172" name="Shape 172"/>
          <p:cNvSpPr/>
          <p:nvPr/>
        </p:nvSpPr>
        <p:spPr>
          <a:xfrm>
            <a:off x="3636785" y="3308703"/>
            <a:ext cx="1521724" cy="43518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 defTabSz="587022">
              <a:defRPr sz="2200">
                <a:solidFill>
                  <a:srgbClr val="FFFFFF"/>
                </a:solidFill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r>
              <a:t>Thu 10 Nov</a:t>
            </a:r>
          </a:p>
        </p:txBody>
      </p:sp>
      <p:sp>
        <p:nvSpPr>
          <p:cNvPr id="173" name="Shape 173"/>
          <p:cNvSpPr/>
          <p:nvPr/>
        </p:nvSpPr>
        <p:spPr>
          <a:xfrm>
            <a:off x="3662490" y="2924526"/>
            <a:ext cx="1496019" cy="43518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 defTabSz="587022">
              <a:defRPr sz="2200">
                <a:solidFill>
                  <a:srgbClr val="FFFFFF"/>
                </a:solidFill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r>
              <a:t>Tue 08 Nov</a:t>
            </a:r>
          </a:p>
        </p:txBody>
      </p:sp>
      <p:sp>
        <p:nvSpPr>
          <p:cNvPr id="174" name="Shape 174"/>
          <p:cNvSpPr/>
          <p:nvPr/>
        </p:nvSpPr>
        <p:spPr>
          <a:xfrm>
            <a:off x="3714738" y="3692879"/>
            <a:ext cx="1443771" cy="43518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 defTabSz="587022">
              <a:defRPr sz="2200">
                <a:solidFill>
                  <a:srgbClr val="FFFFFF"/>
                </a:solidFill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r>
              <a:t>Sat 26 Nov</a:t>
            </a:r>
          </a:p>
        </p:txBody>
      </p:sp>
      <p:sp>
        <p:nvSpPr>
          <p:cNvPr id="175" name="Shape 175"/>
          <p:cNvSpPr/>
          <p:nvPr/>
        </p:nvSpPr>
        <p:spPr>
          <a:xfrm>
            <a:off x="3662490" y="4031880"/>
            <a:ext cx="1496019" cy="43518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 defTabSz="587022">
              <a:defRPr sz="2200">
                <a:solidFill>
                  <a:srgbClr val="FFFFFF"/>
                </a:solidFill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r>
              <a:t>Tue 29 Nov</a:t>
            </a:r>
          </a:p>
        </p:txBody>
      </p:sp>
      <p:sp>
        <p:nvSpPr>
          <p:cNvPr id="176" name="Shape 176"/>
          <p:cNvSpPr/>
          <p:nvPr/>
        </p:nvSpPr>
        <p:spPr>
          <a:xfrm>
            <a:off x="3735413" y="4383581"/>
            <a:ext cx="1423096" cy="43518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 defTabSz="587022">
              <a:defRPr sz="2200">
                <a:solidFill>
                  <a:srgbClr val="FFFFFF"/>
                </a:solidFill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r>
              <a:t>Sat 03 Dec</a:t>
            </a:r>
          </a:p>
        </p:txBody>
      </p:sp>
      <p:sp>
        <p:nvSpPr>
          <p:cNvPr id="177" name="Shape 177"/>
          <p:cNvSpPr/>
          <p:nvPr/>
        </p:nvSpPr>
        <p:spPr>
          <a:xfrm>
            <a:off x="3685680" y="5145798"/>
            <a:ext cx="1475343" cy="43518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 defTabSz="587022">
              <a:defRPr sz="2200">
                <a:solidFill>
                  <a:srgbClr val="FFFFFF"/>
                </a:solidFill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r>
              <a:t>Tue 06 Dec</a:t>
            </a:r>
          </a:p>
        </p:txBody>
      </p:sp>
      <p:sp>
        <p:nvSpPr>
          <p:cNvPr id="178" name="Shape 178"/>
          <p:cNvSpPr/>
          <p:nvPr/>
        </p:nvSpPr>
        <p:spPr>
          <a:xfrm>
            <a:off x="3659975" y="5542295"/>
            <a:ext cx="1501048" cy="43518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 defTabSz="587022">
              <a:defRPr sz="2200">
                <a:solidFill>
                  <a:srgbClr val="FFFFFF"/>
                </a:solidFill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r>
              <a:t>Thu 08 Dec</a:t>
            </a:r>
          </a:p>
        </p:txBody>
      </p:sp>
      <p:sp>
        <p:nvSpPr>
          <p:cNvPr id="179" name="Shape 179"/>
          <p:cNvSpPr/>
          <p:nvPr/>
        </p:nvSpPr>
        <p:spPr>
          <a:xfrm>
            <a:off x="3685680" y="5904676"/>
            <a:ext cx="1475343" cy="43518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 defTabSz="587022">
              <a:defRPr sz="2200">
                <a:solidFill>
                  <a:srgbClr val="FFFFFF"/>
                </a:solidFill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r>
              <a:t>Tue 13 Dec</a:t>
            </a:r>
          </a:p>
        </p:txBody>
      </p:sp>
      <p:sp>
        <p:nvSpPr>
          <p:cNvPr id="180" name="Shape 180"/>
          <p:cNvSpPr/>
          <p:nvPr/>
        </p:nvSpPr>
        <p:spPr>
          <a:xfrm>
            <a:off x="3732480" y="6302103"/>
            <a:ext cx="1413316" cy="43518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 defTabSz="587022">
              <a:defRPr sz="2200">
                <a:solidFill>
                  <a:srgbClr val="FFFFFF"/>
                </a:solidFill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r>
              <a:t>Tue 10 Jan</a:t>
            </a:r>
          </a:p>
        </p:txBody>
      </p:sp>
      <p:sp>
        <p:nvSpPr>
          <p:cNvPr id="181" name="Shape 181"/>
          <p:cNvSpPr/>
          <p:nvPr/>
        </p:nvSpPr>
        <p:spPr>
          <a:xfrm>
            <a:off x="3742818" y="6686280"/>
            <a:ext cx="1413316" cy="43518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 defTabSz="587022">
              <a:defRPr sz="2200">
                <a:solidFill>
                  <a:srgbClr val="FFFFFF"/>
                </a:solidFill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r>
              <a:t>Tue 17 Jan</a:t>
            </a:r>
          </a:p>
        </p:txBody>
      </p:sp>
      <p:pic>
        <p:nvPicPr>
          <p:cNvPr id="182" name="QR cod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08875" y="3607146"/>
            <a:ext cx="2539309" cy="2539308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/>
          <p:nvPr/>
        </p:nvSpPr>
        <p:spPr>
          <a:xfrm>
            <a:off x="1166825" y="3251200"/>
            <a:ext cx="10671150" cy="32512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>
              <a:defRPr sz="10400">
                <a:solidFill>
                  <a:srgbClr val="FFFFFF"/>
                </a:solidFill>
              </a:defRPr>
            </a:pPr>
            <a:r>
              <a:t>CSS components</a:t>
            </a:r>
          </a:p>
          <a:p>
            <a:pPr>
              <a:defRPr sz="10400">
                <a:solidFill>
                  <a:srgbClr val="FFFFFF"/>
                </a:solidFill>
              </a:defRPr>
            </a:pPr>
            <a:r>
              <a:t>design</a:t>
            </a:r>
          </a:p>
        </p:txBody>
      </p:sp>
      <p:pic>
        <p:nvPicPr>
          <p:cNvPr id="185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50951" y="8115320"/>
            <a:ext cx="4102898" cy="751060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/>
          <p:nvPr/>
        </p:nvSpPr>
        <p:spPr>
          <a:xfrm>
            <a:off x="3400034" y="2989579"/>
            <a:ext cx="6815837" cy="428244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 algn="l">
              <a:lnSpc>
                <a:spcPct val="120000"/>
              </a:lnSpc>
              <a:defRPr sz="6000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defRPr>
            </a:pPr>
            <a:r>
              <a:t>C</a:t>
            </a:r>
            <a:r>
              <a:rPr>
                <a:solidFill>
                  <a:srgbClr val="000000"/>
                </a:solidFill>
              </a:rPr>
              <a:t>omponents 101</a:t>
            </a:r>
          </a:p>
          <a:p>
            <a:pPr algn="l">
              <a:lnSpc>
                <a:spcPct val="120000"/>
              </a:lnSpc>
              <a:defRPr sz="6000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defRPr>
            </a:pPr>
            <a:r>
              <a:t>E</a:t>
            </a:r>
            <a:r>
              <a:rPr>
                <a:solidFill>
                  <a:srgbClr val="000000"/>
                </a:solidFill>
              </a:rPr>
              <a:t>asy CSS tricks</a:t>
            </a:r>
          </a:p>
          <a:p>
            <a:pPr algn="l">
              <a:lnSpc>
                <a:spcPct val="120000"/>
              </a:lnSpc>
              <a:defRPr sz="6000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defRPr>
            </a:pPr>
            <a:r>
              <a:t>A</a:t>
            </a:r>
            <a:r>
              <a:rPr>
                <a:solidFill>
                  <a:srgbClr val="000000"/>
                </a:solidFill>
              </a:rPr>
              <a:t>dvanced patterns</a:t>
            </a:r>
          </a:p>
        </p:txBody>
      </p:sp>
      <p:sp>
        <p:nvSpPr>
          <p:cNvPr id="188" name="Shape 188"/>
          <p:cNvSpPr/>
          <p:nvPr/>
        </p:nvSpPr>
        <p:spPr>
          <a:xfrm>
            <a:off x="-103271" y="68914"/>
            <a:ext cx="13211343" cy="1"/>
          </a:xfrm>
          <a:prstGeom prst="line">
            <a:avLst/>
          </a:prstGeom>
          <a:ln w="152400">
            <a:solidFill>
              <a:schemeClr val="accent5">
                <a:hueOff val="-444211"/>
                <a:satOff val="-14915"/>
                <a:lumOff val="22857"/>
              </a:schemeClr>
            </a:solidFill>
            <a:miter lim="400000"/>
          </a:ln>
        </p:spPr>
        <p:txBody>
          <a:bodyPr lIns="38100" tIns="38100" rIns="38100" bIns="38100" anchor="ctr"/>
          <a:lstStyle/>
          <a:p>
            <a:pPr>
              <a:defRPr sz="2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/>
          <p:nvPr/>
        </p:nvSpPr>
        <p:spPr>
          <a:xfrm>
            <a:off x="2367873" y="2429933"/>
            <a:ext cx="8793989" cy="49530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>
              <a:defRPr sz="8000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defRPr>
            </a:pPr>
            <a:r>
              <a:t>U</a:t>
            </a:r>
            <a:r>
              <a:rPr>
                <a:solidFill>
                  <a:srgbClr val="000000"/>
                </a:solidFill>
              </a:rPr>
              <a:t>I components</a:t>
            </a:r>
          </a:p>
          <a:p>
            <a:pPr>
              <a:defRPr sz="8000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defRPr>
            </a:pPr>
            <a:r>
              <a:t>==</a:t>
            </a:r>
          </a:p>
          <a:p>
            <a:pPr>
              <a:defRPr sz="8000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defRPr>
            </a:pPr>
            <a:r>
              <a:t>E</a:t>
            </a:r>
            <a:r>
              <a:rPr>
                <a:solidFill>
                  <a:srgbClr val="000000"/>
                </a:solidFill>
              </a:rPr>
              <a:t>lementary blocks</a:t>
            </a:r>
          </a:p>
          <a:p>
            <a:pPr>
              <a:defRPr sz="8000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defRPr>
            </a:pPr>
            <a:r>
              <a:rPr>
                <a:solidFill>
                  <a:srgbClr val="000000"/>
                </a:solidFill>
              </a:rPr>
              <a:t>of app design</a:t>
            </a:r>
          </a:p>
        </p:txBody>
      </p:sp>
      <p:sp>
        <p:nvSpPr>
          <p:cNvPr id="191" name="Shape 191"/>
          <p:cNvSpPr/>
          <p:nvPr/>
        </p:nvSpPr>
        <p:spPr>
          <a:xfrm>
            <a:off x="-103271" y="68914"/>
            <a:ext cx="13211343" cy="1"/>
          </a:xfrm>
          <a:prstGeom prst="line">
            <a:avLst/>
          </a:prstGeom>
          <a:ln w="152400">
            <a:solidFill>
              <a:schemeClr val="accent5">
                <a:hueOff val="-444211"/>
                <a:satOff val="-14915"/>
                <a:lumOff val="22857"/>
              </a:schemeClr>
            </a:solidFill>
            <a:miter lim="400000"/>
          </a:ln>
        </p:spPr>
        <p:txBody>
          <a:bodyPr lIns="38100" tIns="38100" rIns="38100" bIns="38100" anchor="ctr"/>
          <a:lstStyle/>
          <a:p>
            <a:pPr>
              <a:defRPr sz="2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363636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25400" dist="127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254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25400" dist="127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3175" cap="flat">
          <a:noFill/>
          <a:miter lim="400000"/>
        </a:ln>
        <a:effectLst>
          <a:outerShdw blurRad="25400" dist="127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38100" tIns="38100" rIns="38100" bIns="381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3175" cap="flat">
          <a:noFill/>
          <a:miter lim="400000"/>
        </a:ln>
        <a:effectLst/>
        <a:sp3d/>
      </a:spPr>
      <a:bodyPr rot="0" spcFirstLastPara="1" vertOverflow="overflow" horzOverflow="overflow" vert="horz" wrap="square" lIns="38100" tIns="38100" rIns="38100" bIns="381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800" b="0" i="0" u="none" strike="noStrike" cap="none" spc="0" normalizeH="0" baseline="0">
            <a:ln>
              <a:noFill/>
            </a:ln>
            <a:solidFill>
              <a:srgbClr val="363636"/>
            </a:solidFill>
            <a:effectLst/>
            <a:uFillTx/>
            <a:latin typeface="Proxima Nova"/>
            <a:ea typeface="Proxima Nova"/>
            <a:cs typeface="Proxima Nova"/>
            <a:sym typeface="Proxima Nov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25400" dist="127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254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25400" dist="127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3175" cap="flat">
          <a:noFill/>
          <a:miter lim="400000"/>
        </a:ln>
        <a:effectLst>
          <a:outerShdw blurRad="25400" dist="127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38100" tIns="38100" rIns="38100" bIns="381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3175" cap="flat">
          <a:noFill/>
          <a:miter lim="400000"/>
        </a:ln>
        <a:effectLst/>
        <a:sp3d/>
      </a:spPr>
      <a:bodyPr rot="0" spcFirstLastPara="1" vertOverflow="overflow" horzOverflow="overflow" vert="horz" wrap="square" lIns="38100" tIns="38100" rIns="38100" bIns="381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800" b="0" i="0" u="none" strike="noStrike" cap="none" spc="0" normalizeH="0" baseline="0">
            <a:ln>
              <a:noFill/>
            </a:ln>
            <a:solidFill>
              <a:srgbClr val="363636"/>
            </a:solidFill>
            <a:effectLst/>
            <a:uFillTx/>
            <a:latin typeface="Proxima Nova"/>
            <a:ea typeface="Proxima Nova"/>
            <a:cs typeface="Proxima Nova"/>
            <a:sym typeface="Proxima Nov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366</Words>
  <Application>Microsoft Macintosh PowerPoint</Application>
  <PresentationFormat>Custom</PresentationFormat>
  <Paragraphs>120</Paragraphs>
  <Slides>48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49" baseType="lpstr">
      <vt:lpstr>White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Thibault Genaitay</cp:lastModifiedBy>
  <cp:revision>3</cp:revision>
  <dcterms:modified xsi:type="dcterms:W3CDTF">2016-11-24T01:35:12Z</dcterms:modified>
</cp:coreProperties>
</file>